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111"/>
  </p:notesMasterIdLst>
  <p:handoutMasterIdLst>
    <p:handoutMasterId r:id="rId112"/>
  </p:handoutMasterIdLst>
  <p:sldIdLst>
    <p:sldId id="257" r:id="rId5"/>
    <p:sldId id="360" r:id="rId6"/>
    <p:sldId id="368" r:id="rId7"/>
    <p:sldId id="361" r:id="rId8"/>
    <p:sldId id="377" r:id="rId9"/>
    <p:sldId id="374" r:id="rId10"/>
    <p:sldId id="373" r:id="rId11"/>
    <p:sldId id="375" r:id="rId12"/>
    <p:sldId id="376" r:id="rId13"/>
    <p:sldId id="378" r:id="rId14"/>
    <p:sldId id="379" r:id="rId15"/>
    <p:sldId id="366" r:id="rId16"/>
    <p:sldId id="380" r:id="rId17"/>
    <p:sldId id="381" r:id="rId18"/>
    <p:sldId id="365" r:id="rId19"/>
    <p:sldId id="370" r:id="rId20"/>
    <p:sldId id="372" r:id="rId21"/>
    <p:sldId id="369" r:id="rId22"/>
    <p:sldId id="389" r:id="rId23"/>
    <p:sldId id="390" r:id="rId24"/>
    <p:sldId id="388" r:id="rId25"/>
    <p:sldId id="391" r:id="rId26"/>
    <p:sldId id="392" r:id="rId27"/>
    <p:sldId id="386" r:id="rId28"/>
    <p:sldId id="384" r:id="rId29"/>
    <p:sldId id="382" r:id="rId30"/>
    <p:sldId id="383" r:id="rId31"/>
    <p:sldId id="363" r:id="rId32"/>
    <p:sldId id="362" r:id="rId33"/>
    <p:sldId id="335" r:id="rId34"/>
    <p:sldId id="339" r:id="rId35"/>
    <p:sldId id="336" r:id="rId36"/>
    <p:sldId id="337" r:id="rId37"/>
    <p:sldId id="338" r:id="rId38"/>
    <p:sldId id="345" r:id="rId39"/>
    <p:sldId id="340" r:id="rId40"/>
    <p:sldId id="359" r:id="rId41"/>
    <p:sldId id="346" r:id="rId42"/>
    <p:sldId id="347" r:id="rId43"/>
    <p:sldId id="348" r:id="rId44"/>
    <p:sldId id="349" r:id="rId45"/>
    <p:sldId id="357" r:id="rId46"/>
    <p:sldId id="356" r:id="rId47"/>
    <p:sldId id="355" r:id="rId48"/>
    <p:sldId id="350" r:id="rId49"/>
    <p:sldId id="351" r:id="rId50"/>
    <p:sldId id="353" r:id="rId51"/>
    <p:sldId id="354" r:id="rId52"/>
    <p:sldId id="352" r:id="rId53"/>
    <p:sldId id="358" r:id="rId54"/>
    <p:sldId id="318" r:id="rId55"/>
    <p:sldId id="319" r:id="rId56"/>
    <p:sldId id="320" r:id="rId57"/>
    <p:sldId id="321" r:id="rId58"/>
    <p:sldId id="322" r:id="rId59"/>
    <p:sldId id="323" r:id="rId60"/>
    <p:sldId id="327" r:id="rId61"/>
    <p:sldId id="328" r:id="rId62"/>
    <p:sldId id="329" r:id="rId63"/>
    <p:sldId id="326" r:id="rId64"/>
    <p:sldId id="325" r:id="rId65"/>
    <p:sldId id="330" r:id="rId66"/>
    <p:sldId id="324" r:id="rId67"/>
    <p:sldId id="332" r:id="rId68"/>
    <p:sldId id="333" r:id="rId69"/>
    <p:sldId id="334" r:id="rId70"/>
    <p:sldId id="331" r:id="rId71"/>
    <p:sldId id="297" r:id="rId72"/>
    <p:sldId id="314" r:id="rId73"/>
    <p:sldId id="313" r:id="rId74"/>
    <p:sldId id="298" r:id="rId75"/>
    <p:sldId id="299" r:id="rId76"/>
    <p:sldId id="301" r:id="rId77"/>
    <p:sldId id="303" r:id="rId78"/>
    <p:sldId id="302" r:id="rId79"/>
    <p:sldId id="304" r:id="rId80"/>
    <p:sldId id="305" r:id="rId81"/>
    <p:sldId id="306" r:id="rId82"/>
    <p:sldId id="308" r:id="rId83"/>
    <p:sldId id="307" r:id="rId84"/>
    <p:sldId id="309" r:id="rId85"/>
    <p:sldId id="310" r:id="rId86"/>
    <p:sldId id="315" r:id="rId87"/>
    <p:sldId id="316" r:id="rId88"/>
    <p:sldId id="317" r:id="rId89"/>
    <p:sldId id="312" r:id="rId90"/>
    <p:sldId id="258" r:id="rId91"/>
    <p:sldId id="282" r:id="rId92"/>
    <p:sldId id="283" r:id="rId93"/>
    <p:sldId id="284" r:id="rId94"/>
    <p:sldId id="285" r:id="rId95"/>
    <p:sldId id="286" r:id="rId96"/>
    <p:sldId id="288" r:id="rId97"/>
    <p:sldId id="289" r:id="rId98"/>
    <p:sldId id="290" r:id="rId99"/>
    <p:sldId id="292" r:id="rId100"/>
    <p:sldId id="291" r:id="rId101"/>
    <p:sldId id="294" r:id="rId102"/>
    <p:sldId id="293" r:id="rId103"/>
    <p:sldId id="295" r:id="rId104"/>
    <p:sldId id="342" r:id="rId105"/>
    <p:sldId id="343" r:id="rId106"/>
    <p:sldId id="344" r:id="rId107"/>
    <p:sldId id="296" r:id="rId108"/>
    <p:sldId id="287" r:id="rId109"/>
    <p:sldId id="300"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360"/>
            <p14:sldId id="368"/>
            <p14:sldId id="361"/>
            <p14:sldId id="377"/>
            <p14:sldId id="374"/>
            <p14:sldId id="373"/>
            <p14:sldId id="375"/>
            <p14:sldId id="376"/>
            <p14:sldId id="378"/>
            <p14:sldId id="379"/>
            <p14:sldId id="366"/>
            <p14:sldId id="380"/>
            <p14:sldId id="381"/>
            <p14:sldId id="365"/>
            <p14:sldId id="370"/>
            <p14:sldId id="372"/>
            <p14:sldId id="369"/>
            <p14:sldId id="38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1"/>
    <a:srgbClr val="000000"/>
    <a:srgbClr val="9558B2"/>
    <a:srgbClr val="BFBFBF"/>
    <a:srgbClr val="C2A1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85359" autoAdjust="0"/>
  </p:normalViewPr>
  <p:slideViewPr>
    <p:cSldViewPr snapToGrid="0" showGuides="1">
      <p:cViewPr varScale="1">
        <p:scale>
          <a:sx n="144" d="100"/>
          <a:sy n="144" d="100"/>
        </p:scale>
        <p:origin x="126" y="594"/>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6/11/relationships/changesInfo" Target="changesInfos/changesInfo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08-05T15:09:29.713" v="23362" actId="20577"/>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05T14:15:43.653" v="19130" actId="20577"/>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mod">
          <ac:chgData name="Jha, Aryan Ritwajeet" userId="2aad577e-539b-449b-83a6-8d411f484b4d" providerId="ADAL" clId="{49408841-B2F4-4D1B-91E9-399D964EDA3B}" dt="2023-08-05T14:10:14.077" v="18870" actId="1076"/>
          <ac:picMkLst>
            <pc:docMk/>
            <pc:sldMk cId="1418086586" sldId="365"/>
            <ac:picMk id="4" creationId="{8E8DF39C-B956-AA5F-805F-3D6EEC207E62}"/>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05T14:15:12.898" v="19119" actId="20577"/>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mod">
          <ac:chgData name="Jha, Aryan Ritwajeet" userId="2aad577e-539b-449b-83a6-8d411f484b4d" providerId="ADAL" clId="{49408841-B2F4-4D1B-91E9-399D964EDA3B}" dt="2023-08-05T13:53:05.544" v="18447" actId="1076"/>
          <ac:picMkLst>
            <pc:docMk/>
            <pc:sldMk cId="39870651" sldId="366"/>
            <ac:picMk id="6" creationId="{6099B894-B928-C229-6372-73455AB0C7EA}"/>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05T14:14:43.051" v="19103" actId="20577"/>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sldChg>
      <pc:sldChg chg="addSp modSp add mod ord">
        <pc:chgData name="Jha, Aryan Ritwajeet" userId="2aad577e-539b-449b-83a6-8d411f484b4d" providerId="ADAL" clId="{49408841-B2F4-4D1B-91E9-399D964EDA3B}" dt="2023-08-05T14:14:53.501" v="19117" actId="20577"/>
        <pc:sldMkLst>
          <pc:docMk/>
          <pc:sldMk cId="3293458446" sldId="374"/>
        </pc:sldMkLst>
        <pc:spChg chg="add mod">
          <ac:chgData name="Jha, Aryan Ritwajeet" userId="2aad577e-539b-449b-83a6-8d411f484b4d" providerId="ADAL" clId="{49408841-B2F4-4D1B-91E9-399D964EDA3B}" dt="2023-08-05T13:17:44.736" v="16988" actId="17032"/>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cxnChg chg="add">
          <ac:chgData name="Jha, Aryan Ritwajeet" userId="2aad577e-539b-449b-83a6-8d411f484b4d" providerId="ADAL" clId="{49408841-B2F4-4D1B-91E9-399D964EDA3B}" dt="2023-08-05T13:17:57.825" v="16989" actId="11529"/>
          <ac:cxnSpMkLst>
            <pc:docMk/>
            <pc:sldMk cId="3293458446" sldId="374"/>
            <ac:cxnSpMk id="6" creationId="{1AD6FFD3-B2AC-C885-4E7F-D696852BE9E1}"/>
          </ac:cxnSpMkLst>
        </pc:cxnChg>
      </pc:sldChg>
      <pc:sldChg chg="addSp delSp modSp add mod">
        <pc:chgData name="Jha, Aryan Ritwajeet" userId="2aad577e-539b-449b-83a6-8d411f484b4d" providerId="ADAL" clId="{49408841-B2F4-4D1B-91E9-399D964EDA3B}" dt="2023-08-05T14:14:35.582" v="19090" actId="20577"/>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ac:chgData name="Jha, Aryan Ritwajeet" userId="2aad577e-539b-449b-83a6-8d411f484b4d" providerId="ADAL" clId="{49408841-B2F4-4D1B-91E9-399D964EDA3B}" dt="2023-08-05T14:12:20.930" v="19010"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05T14:14:26.531" v="19077" actId="20577"/>
        <pc:sldMkLst>
          <pc:docMk/>
          <pc:sldMk cId="2868869998" sldId="376"/>
        </pc:sldMkLst>
        <pc:spChg chg="add mod">
          <ac:chgData name="Jha, Aryan Ritwajeet" userId="2aad577e-539b-449b-83a6-8d411f484b4d" providerId="ADAL" clId="{49408841-B2F4-4D1B-91E9-399D964EDA3B}" dt="2023-08-05T13:17:28.337" v="16985" actId="17032"/>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05T13:41:36.274" v="17846" actId="17032"/>
          <ac:spMkLst>
            <pc:docMk/>
            <pc:sldMk cId="2868869998" sldId="376"/>
            <ac:spMk id="7" creationId="{024D9615-3AB4-721C-FB83-90407BDA6EF2}"/>
          </ac:spMkLst>
        </pc:spChg>
        <pc:spChg chg="add mod">
          <ac:chgData name="Jha, Aryan Ritwajeet" userId="2aad577e-539b-449b-83a6-8d411f484b4d" providerId="ADAL" clId="{49408841-B2F4-4D1B-91E9-399D964EDA3B}" dt="2023-08-05T13:41:34.823" v="17845" actId="17032"/>
          <ac:spMkLst>
            <pc:docMk/>
            <pc:sldMk cId="2868869998" sldId="376"/>
            <ac:spMk id="8" creationId="{44E00007-CC74-B83B-03ED-F05CE095DAF6}"/>
          </ac:spMkLst>
        </pc:spChg>
        <pc:spChg chg="add mod">
          <ac:chgData name="Jha, Aryan Ritwajeet" userId="2aad577e-539b-449b-83a6-8d411f484b4d" providerId="ADAL" clId="{49408841-B2F4-4D1B-91E9-399D964EDA3B}" dt="2023-08-05T13:41:32.939" v="17844" actId="17032"/>
          <ac:spMkLst>
            <pc:docMk/>
            <pc:sldMk cId="2868869998" sldId="376"/>
            <ac:spMk id="10" creationId="{6969D8C3-51E8-0D1F-4222-6052C90A3B68}"/>
          </ac:spMkLst>
        </pc:spChg>
        <pc:spChg chg="add mod">
          <ac:chgData name="Jha, Aryan Ritwajeet" userId="2aad577e-539b-449b-83a6-8d411f484b4d" providerId="ADAL" clId="{49408841-B2F4-4D1B-91E9-399D964EDA3B}" dt="2023-08-05T13:40:46.056" v="17834"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05T13:40:33.438" v="1782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05T13:40:41.217" v="1783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05T13:41:39.968" v="17847" actId="1076"/>
          <ac:spMkLst>
            <pc:docMk/>
            <pc:sldMk cId="2868869998" sldId="376"/>
            <ac:spMk id="14" creationId="{03B46742-2F2C-D240-E43A-991188837EE6}"/>
          </ac:spMkLst>
        </pc:spChg>
        <pc:spChg chg="add mod">
          <ac:chgData name="Jha, Aryan Ritwajeet" userId="2aad577e-539b-449b-83a6-8d411f484b4d" providerId="ADAL" clId="{49408841-B2F4-4D1B-91E9-399D964EDA3B}" dt="2023-08-05T13:41:30.142" v="17843" actId="17032"/>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05T13:41:57.190" v="17851"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05T13:42:17.204" v="17860" actId="14100"/>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delSp modSp add mod ord">
        <pc:chgData name="Jha, Aryan Ritwajeet" userId="2aad577e-539b-449b-83a6-8d411f484b4d" providerId="ADAL" clId="{49408841-B2F4-4D1B-91E9-399D964EDA3B}" dt="2023-08-05T14:15:07.783" v="19118" actId="20577"/>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sldChg>
      <pc:sldChg chg="addSp delSp modSp add mod ord">
        <pc:chgData name="Jha, Aryan Ritwajeet" userId="2aad577e-539b-449b-83a6-8d411f484b4d" providerId="ADAL" clId="{49408841-B2F4-4D1B-91E9-399D964EDA3B}" dt="2023-08-05T14:18:24.496" v="19175" actId="478"/>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sldChg>
      <pc:sldChg chg="addSp delSp modSp add mod">
        <pc:chgData name="Jha, Aryan Ritwajeet" userId="2aad577e-539b-449b-83a6-8d411f484b4d" providerId="ADAL" clId="{49408841-B2F4-4D1B-91E9-399D964EDA3B}" dt="2023-08-05T15:09:29.713" v="23362" actId="20577"/>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05T15:06:35.047" v="23214" actId="17032"/>
          <ac:spMkLst>
            <pc:docMk/>
            <pc:sldMk cId="2313073931" sldId="381"/>
            <ac:spMk id="21" creationId="{3D4502DA-0949-24D0-2E2F-F4A56B9A0B67}"/>
          </ac:spMkLst>
        </pc:spChg>
        <pc:spChg chg="add mod">
          <ac:chgData name="Jha, Aryan Ritwajeet" userId="2aad577e-539b-449b-83a6-8d411f484b4d" providerId="ADAL" clId="{49408841-B2F4-4D1B-91E9-399D964EDA3B}" dt="2023-08-05T15:06:54.558" v="23223" actId="1076"/>
          <ac:spMkLst>
            <pc:docMk/>
            <pc:sldMk cId="2313073931" sldId="381"/>
            <ac:spMk id="22" creationId="{F902B35A-C904-95A0-300A-C33C2AD64486}"/>
          </ac:spMkLst>
        </pc:spChg>
        <pc:spChg chg="add mod">
          <ac:chgData name="Jha, Aryan Ritwajeet" userId="2aad577e-539b-449b-83a6-8d411f484b4d" providerId="ADAL" clId="{49408841-B2F4-4D1B-91E9-399D964EDA3B}" dt="2023-08-05T15:06:56.126" v="23224" actId="1076"/>
          <ac:spMkLst>
            <pc:docMk/>
            <pc:sldMk cId="2313073931" sldId="381"/>
            <ac:spMk id="23" creationId="{8AE6E29C-BA03-4118-A76E-38847647CD99}"/>
          </ac:spMkLst>
        </pc:spChg>
        <pc:spChg chg="add mod">
          <ac:chgData name="Jha, Aryan Ritwajeet" userId="2aad577e-539b-449b-83a6-8d411f484b4d" providerId="ADAL" clId="{49408841-B2F4-4D1B-91E9-399D964EDA3B}" dt="2023-08-05T15:09:29.713" v="23362" actId="20577"/>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05T15:03:57.061" v="232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05T15:03:57.061" v="23200"/>
          <ac:cxnSpMkLst>
            <pc:docMk/>
            <pc:sldMk cId="2313073931" sldId="381"/>
            <ac:cxnSpMk id="16" creationId="{F285F30A-5279-0ED7-96CC-59F4794A9B24}"/>
          </ac:cxnSpMkLst>
        </pc:cxnChg>
        <pc:cxnChg chg="add mod">
          <ac:chgData name="Jha, Aryan Ritwajeet" userId="2aad577e-539b-449b-83a6-8d411f484b4d" providerId="ADAL" clId="{49408841-B2F4-4D1B-91E9-399D964EDA3B}" dt="2023-08-05T15:09:19.541" v="23359" actId="693"/>
          <ac:cxnSpMkLst>
            <pc:docMk/>
            <pc:sldMk cId="2313073931" sldId="381"/>
            <ac:cxnSpMk id="25" creationId="{EF91AF79-0766-1367-0DBE-15F0DD6C9A96}"/>
          </ac:cxnSpMkLst>
        </pc:cxnChg>
        <pc:cxnChg chg="add mod">
          <ac:chgData name="Jha, Aryan Ritwajeet" userId="2aad577e-539b-449b-83a6-8d411f484b4d" providerId="ADAL" clId="{49408841-B2F4-4D1B-91E9-399D964EDA3B}" dt="2023-08-05T15:09:19.541" v="23359" actId="693"/>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modSection">
      <pc:chgData name="Jha, Aryan Ritwajeet" userId="2aad577e-539b-449b-83a6-8d411f484b4d" providerId="ADAL" clId="{D9BFCF19-62A5-4DD2-BE4B-C9A184BAFBC5}" dt="2023-08-09T05:56:16.507" v="3451" actId="113"/>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physically realizable schedule is implemented by </a:t>
          </a:r>
          <a:r>
            <a:rPr lang="en-US" sz="1800" dirty="0" err="1">
              <a:solidFill>
                <a:schemeClr val="bg1">
                  <a:lumMod val="95000"/>
                </a:schemeClr>
              </a:solidFill>
            </a:rPr>
            <a:t>GridLab</a:t>
          </a:r>
          <a:r>
            <a:rPr lang="en-US" sz="1800" dirty="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physically realizable schedule is implemented by </a:t>
          </a:r>
          <a:r>
            <a:rPr lang="en-US" sz="1800" kern="1200" dirty="0" err="1">
              <a:solidFill>
                <a:schemeClr val="bg1">
                  <a:lumMod val="95000"/>
                </a:schemeClr>
              </a:solidFill>
            </a:rPr>
            <a:t>GridLab</a:t>
          </a:r>
          <a:r>
            <a:rPr lang="en-US" sz="1800" kern="1200" dirty="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8/8/2023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74</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98</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99</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100</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101</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102</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103</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104</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05.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19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10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4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9.jpg"/><Relationship Id="rId7"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22.jpeg"/><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 Target="slide10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10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Optimization</a:t>
            </a:r>
            <a:br>
              <a:rPr lang="en-US" dirty="0"/>
            </a:br>
            <a:r>
              <a:rPr lang="en-US" sz="2800" dirty="0"/>
              <a:t>for Power Distribution Systems with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dirty="0"/>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dirty="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dirty="0"/>
                        <a:t>Class of Variable</a:t>
                      </a:r>
                    </a:p>
                  </a:txBody>
                  <a:tcPr/>
                </a:tc>
                <a:tc>
                  <a:txBody>
                    <a:bodyPr/>
                    <a:lstStyle/>
                    <a:p>
                      <a:r>
                        <a:rPr lang="en-US" dirty="0"/>
                        <a:t>Reason for Ignoring</a:t>
                      </a:r>
                    </a:p>
                  </a:txBody>
                  <a:tcPr/>
                </a:tc>
                <a:extLst>
                  <a:ext uri="{0D108BD9-81ED-4DB2-BD59-A6C34878D82A}">
                    <a16:rowId xmlns:a16="http://schemas.microsoft.com/office/drawing/2014/main" val="1760115332"/>
                  </a:ext>
                </a:extLst>
              </a:tr>
              <a:tr h="320827">
                <a:tc>
                  <a:txBody>
                    <a:bodyPr/>
                    <a:lstStyle/>
                    <a:p>
                      <a:endParaRPr lang="en-US" dirty="0"/>
                    </a:p>
                  </a:txBody>
                  <a:tcPr/>
                </a:tc>
                <a:tc>
                  <a:txBody>
                    <a:bodyPr/>
                    <a:lstStyle/>
                    <a:p>
                      <a:r>
                        <a:rPr lang="en-US" sz="1600" dirty="0"/>
                        <a:t>Removing Losses makes model linear.</a:t>
                      </a:r>
                    </a:p>
                  </a:txBody>
                  <a:tcPr/>
                </a:tc>
                <a:extLst>
                  <a:ext uri="{0D108BD9-81ED-4DB2-BD59-A6C34878D82A}">
                    <a16:rowId xmlns:a16="http://schemas.microsoft.com/office/drawing/2014/main" val="1257842156"/>
                  </a:ext>
                </a:extLst>
              </a:tr>
              <a:tr h="1740378">
                <a:tc>
                  <a:txBody>
                    <a:bodyPr/>
                    <a:lstStyle/>
                    <a:p>
                      <a:endParaRPr lang="en-US" dirty="0"/>
                    </a:p>
                  </a:txBody>
                  <a:tcPr/>
                </a:tc>
                <a:tc>
                  <a:txBody>
                    <a:bodyPr/>
                    <a:lstStyle/>
                    <a:p>
                      <a:r>
                        <a:rPr lang="en-US" sz="1600" dirty="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Battery Variables</a:t>
            </a:r>
          </a:p>
        </p:txBody>
      </p:sp>
    </p:spTree>
    <p:extLst>
      <p:ext uri="{BB962C8B-B14F-4D97-AF65-F5344CB8AC3E}">
        <p14:creationId xmlns:p14="http://schemas.microsoft.com/office/powerpoint/2010/main" val="8682316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Results</a:t>
                </a:r>
              </a:p>
              <a:p>
                <a:pPr lvl="2"/>
                <a14:m>
                  <m:oMath xmlns:m="http://schemas.openxmlformats.org/officeDocument/2006/math">
                    <m:r>
                      <a:rPr lang="en-US" b="0" i="1" smtClean="0">
                        <a:latin typeface="Cambria Math" panose="02040503050406030204" pitchFamily="18" charset="0"/>
                      </a:rPr>
                      <m:t>2</m:t>
                    </m:r>
                  </m:oMath>
                </a14:m>
                <a:r>
                  <a:rPr lang="en-US" dirty="0"/>
                  <a:t> levels for both loads (low and high) and solar PV generation (low and high)</a:t>
                </a:r>
              </a:p>
              <a:p>
                <a:pPr lvl="2"/>
                <a:endParaRPr lang="en-US" dirty="0"/>
              </a:p>
              <a:p>
                <a:pPr lvl="2"/>
                <a:r>
                  <a:rPr lang="en-US" dirty="0"/>
                  <a:t>‘High’ implies Base Values for both Loads as well as solar PV</a:t>
                </a:r>
              </a:p>
              <a:p>
                <a:pPr lvl="2"/>
                <a:endParaRPr lang="en-US" dirty="0"/>
              </a:p>
              <a:p>
                <a:pPr lvl="2"/>
                <a:r>
                  <a:rPr lang="en-US" dirty="0"/>
                  <a:t>‘Low’ implies </a:t>
                </a:r>
                <a14:m>
                  <m:oMath xmlns:m="http://schemas.openxmlformats.org/officeDocument/2006/math">
                    <m:r>
                      <a:rPr lang="en-US" b="0" i="1" smtClean="0">
                        <a:latin typeface="Cambria Math" panose="02040503050406030204" pitchFamily="18" charset="0"/>
                      </a:rPr>
                      <m:t>50%</m:t>
                    </m:r>
                  </m:oMath>
                </a14:m>
                <a:r>
                  <a:rPr lang="en-US" dirty="0"/>
                  <a:t> of the base values in both cases.</a:t>
                </a:r>
              </a:p>
              <a:p>
                <a:pPr lvl="2"/>
                <a:endParaRPr lang="en-US" dirty="0"/>
              </a:p>
              <a:p>
                <a:pPr lvl="2"/>
                <a:r>
                  <a:rPr lang="en-US" dirty="0"/>
                  <a:t>Thus </a:t>
                </a:r>
                <a14:m>
                  <m:oMath xmlns:m="http://schemas.openxmlformats.org/officeDocument/2006/math">
                    <m:r>
                      <a:rPr lang="en-US" b="0" i="1" smtClean="0">
                        <a:latin typeface="Cambria Math" panose="02040503050406030204" pitchFamily="18" charset="0"/>
                      </a:rPr>
                      <m:t>4</m:t>
                    </m:r>
                  </m:oMath>
                </a14:m>
                <a:r>
                  <a:rPr lang="en-US" dirty="0"/>
                  <a:t> scenarios are modeled:</a:t>
                </a:r>
              </a:p>
              <a:p>
                <a:pPr lvl="3"/>
                <a:r>
                  <a:rPr lang="en-US" dirty="0"/>
                  <a:t>LL (Low Solar, Low Loads)</a:t>
                </a:r>
              </a:p>
              <a:p>
                <a:pPr lvl="3"/>
                <a:r>
                  <a:rPr lang="en-US" dirty="0"/>
                  <a:t>LH (Low Solar, High Loads)</a:t>
                </a:r>
              </a:p>
              <a:p>
                <a:pPr lvl="3"/>
                <a:r>
                  <a:rPr lang="en-US" dirty="0"/>
                  <a:t>HL (High Solar, Low Loads)</a:t>
                </a:r>
              </a:p>
              <a:p>
                <a:pPr lvl="3"/>
                <a:r>
                  <a:rPr lang="en-US" dirty="0"/>
                  <a:t>HH (High Solar, High Loads)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dirty="0">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SOCP with NO Complementarity constraint added to objective function.</a:t>
            </a:r>
          </a:p>
          <a:p>
            <a:pPr marL="182880" lvl="1" indent="0">
              <a:buNone/>
            </a:pPr>
            <a:r>
              <a:rPr lang="en-US" sz="2800" dirty="0"/>
              <a:t>Run 2: SOCP with Complementarity constraint added to objective function.</a:t>
            </a:r>
          </a:p>
          <a:p>
            <a:pPr marL="182880" lvl="1" indent="0">
              <a:buNone/>
            </a:pPr>
            <a:r>
              <a:rPr lang="en-US" sz="2800" dirty="0"/>
              <a:t>Run 3: MI Problem which inherently solves with the Complementarity condition.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Gives a Physically unrealizable solution.</a:t>
            </a:r>
          </a:p>
          <a:p>
            <a:pPr marL="182880" lvl="1" indent="0">
              <a:buNone/>
            </a:pPr>
            <a:r>
              <a:rPr lang="en-US" sz="2800" dirty="0"/>
              <a:t>Run 2 and Run 3: Give the SAME feasible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2 and Run 3: Give the SAME feasible solution.</a:t>
            </a:r>
          </a:p>
          <a:p>
            <a:pPr marL="182880" lvl="1" indent="0">
              <a:buNone/>
            </a:pPr>
            <a:r>
              <a:rPr lang="en-US" sz="2800" dirty="0"/>
              <a:t>Also, the SAME Optimal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dirty="0"/>
                  <a:t>Results</a:t>
                </a:r>
              </a:p>
              <a:p>
                <a:pPr lvl="1"/>
                <a:r>
                  <a:rPr lang="en-US" dirty="0"/>
                  <a:t>Optimality gap always below 3% for different solar penetration levels.</a:t>
                </a:r>
              </a:p>
              <a:p>
                <a:pPr lvl="1"/>
                <a:r>
                  <a:rPr lang="en-US" dirty="0"/>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dirty="0"/>
                  <a:t> difference).</a:t>
                </a:r>
              </a:p>
              <a:p>
                <a:pPr lvl="1"/>
                <a:r>
                  <a:rPr lang="en-US" dirty="0"/>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dirty="0"/>
              </a:p>
              <a:p>
                <a:pPr lvl="1"/>
                <a:r>
                  <a:rPr lang="en-US" dirty="0"/>
                  <a:t>NLP total time assuming parallelized operation over every single time step.</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dirty="0">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dirty="0">
                <a:hlinkClick r:id="rId2"/>
              </a:rPr>
              <a:t>[22]</a:t>
            </a:r>
            <a:r>
              <a:rPr lang="en-IN" dirty="0"/>
              <a:t> Nazir, N., &amp; </a:t>
            </a:r>
            <a:r>
              <a:rPr lang="en-IN" dirty="0" err="1"/>
              <a:t>Almassalkhi</a:t>
            </a:r>
            <a:r>
              <a:rPr lang="en-IN" dirty="0"/>
              <a:t>, M. (2018). Receding-Horizon Optimization of Unbalanced Distribution Systems with Time-Scale Separation for Discrete and Continuous Control Devices. 2018 Power Systems Computation Conference (PSCC). IEEE. </a:t>
            </a:r>
            <a:r>
              <a:rPr lang="en-IN" dirty="0" err="1"/>
              <a:t>doi</a:t>
            </a:r>
            <a:r>
              <a:rPr lang="en-IN" dirty="0"/>
              <a:t>: 10.23919/PSCC.2018.8442555</a:t>
            </a:r>
          </a:p>
          <a:p>
            <a:r>
              <a:rPr lang="en-IN" dirty="0">
                <a:hlinkClick r:id="rId3"/>
              </a:rPr>
              <a:t>[36] </a:t>
            </a:r>
            <a:r>
              <a:rPr lang="en-IN" dirty="0"/>
              <a:t> </a:t>
            </a:r>
            <a:r>
              <a:rPr lang="en-US" dirty="0" err="1"/>
              <a:t>Wächter</a:t>
            </a:r>
            <a:r>
              <a:rPr lang="en-US" dirty="0"/>
              <a:t>, A., &amp; </a:t>
            </a:r>
            <a:r>
              <a:rPr lang="en-US" dirty="0" err="1"/>
              <a:t>Biegler</a:t>
            </a:r>
            <a:r>
              <a:rPr lang="en-US" dirty="0"/>
              <a:t>, L. T. (2006). On the implementation of an interior-point filter line-search algorithm for large-scale nonlinear programming. Math. Program., 106(1), 25–57. </a:t>
            </a:r>
            <a:r>
              <a:rPr lang="en-US" dirty="0" err="1"/>
              <a:t>doi</a:t>
            </a:r>
            <a:r>
              <a:rPr lang="en-US" dirty="0"/>
              <a:t>: 10.1007/s10107-004-0559-y</a:t>
            </a:r>
          </a:p>
          <a:p>
            <a:r>
              <a:rPr lang="en-US" dirty="0">
                <a:hlinkClick r:id="rId4"/>
              </a:rPr>
              <a:t>[37] </a:t>
            </a:r>
            <a:r>
              <a:rPr lang="en-US" dirty="0"/>
              <a:t>HSL - Home Page. (2023, May 24). Retrieved from </a:t>
            </a:r>
            <a:r>
              <a:rPr lang="en-US" dirty="0">
                <a:hlinkClick r:id="rId5"/>
              </a:rPr>
              <a:t>https://www.hsl.rl.ac.uk</a:t>
            </a:r>
            <a:endParaRPr lang="en-US" dirty="0"/>
          </a:p>
          <a:p>
            <a:r>
              <a:rPr lang="en-US" dirty="0">
                <a:hlinkClick r:id="rId6" action="ppaction://hlinkfile"/>
              </a:rPr>
              <a:t>[16b]</a:t>
            </a:r>
            <a:r>
              <a:rPr lang="en-US" dirty="0"/>
              <a:t> </a:t>
            </a:r>
            <a:r>
              <a:rPr lang="en-US" dirty="0" err="1"/>
              <a:t>Briglia</a:t>
            </a:r>
            <a:r>
              <a:rPr lang="en-US" dirty="0"/>
              <a:t>, E., </a:t>
            </a:r>
            <a:r>
              <a:rPr lang="en-US" dirty="0" err="1"/>
              <a:t>Alaggia</a:t>
            </a:r>
            <a:r>
              <a:rPr lang="en-US" dirty="0"/>
              <a:t>, S., &amp; Paganini, F. (2017). Distribution network management based on optimal power flow: Integration of discrete decision variables. 2017 51st Annual Conference on Information Sciences and Systems (CISS). IEEE. </a:t>
            </a:r>
            <a:r>
              <a:rPr lang="en-US" dirty="0" err="1"/>
              <a:t>doi</a:t>
            </a:r>
            <a:r>
              <a:rPr lang="en-US" dirty="0"/>
              <a:t>: 10.1109/CISS.2017.7926079</a:t>
            </a:r>
            <a:endParaRPr lang="en-IN" dirty="0"/>
          </a:p>
        </p:txBody>
      </p:sp>
    </p:spTree>
    <p:extLst>
      <p:ext uri="{BB962C8B-B14F-4D97-AF65-F5344CB8AC3E}">
        <p14:creationId xmlns:p14="http://schemas.microsoft.com/office/powerpoint/2010/main" val="20236345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p:pic>
        <p:nvPicPr>
          <p:cNvPr id="6" name="Picture 5">
            <a:extLst>
              <a:ext uri="{FF2B5EF4-FFF2-40B4-BE49-F238E27FC236}">
                <a16:creationId xmlns:a16="http://schemas.microsoft.com/office/drawing/2014/main" id="{6099B894-B928-C229-6372-73455AB0C7EA}"/>
              </a:ext>
            </a:extLst>
          </p:cNvPr>
          <p:cNvPicPr>
            <a:picLocks noChangeAspect="1"/>
          </p:cNvPicPr>
          <p:nvPr/>
        </p:nvPicPr>
        <p:blipFill>
          <a:blip r:embed="rId2"/>
          <a:stretch>
            <a:fillRect/>
          </a:stretch>
        </p:blipFill>
        <p:spPr>
          <a:xfrm>
            <a:off x="2615738" y="2049033"/>
            <a:ext cx="7525800" cy="2962688"/>
          </a:xfrm>
          <a:custGeom>
            <a:avLst/>
            <a:gdLst>
              <a:gd name="connsiteX0" fmla="*/ 0 w 7525800"/>
              <a:gd name="connsiteY0" fmla="*/ 0 h 2962688"/>
              <a:gd name="connsiteX1" fmla="*/ 654166 w 7525800"/>
              <a:gd name="connsiteY1" fmla="*/ 0 h 2962688"/>
              <a:gd name="connsiteX2" fmla="*/ 1007299 w 7525800"/>
              <a:gd name="connsiteY2" fmla="*/ 0 h 2962688"/>
              <a:gd name="connsiteX3" fmla="*/ 1586207 w 7525800"/>
              <a:gd name="connsiteY3" fmla="*/ 0 h 2962688"/>
              <a:gd name="connsiteX4" fmla="*/ 2165115 w 7525800"/>
              <a:gd name="connsiteY4" fmla="*/ 0 h 2962688"/>
              <a:gd name="connsiteX5" fmla="*/ 2744022 w 7525800"/>
              <a:gd name="connsiteY5" fmla="*/ 0 h 2962688"/>
              <a:gd name="connsiteX6" fmla="*/ 3473446 w 7525800"/>
              <a:gd name="connsiteY6" fmla="*/ 0 h 2962688"/>
              <a:gd name="connsiteX7" fmla="*/ 3901838 w 7525800"/>
              <a:gd name="connsiteY7" fmla="*/ 0 h 2962688"/>
              <a:gd name="connsiteX8" fmla="*/ 4405488 w 7525800"/>
              <a:gd name="connsiteY8" fmla="*/ 0 h 2962688"/>
              <a:gd name="connsiteX9" fmla="*/ 4758621 w 7525800"/>
              <a:gd name="connsiteY9" fmla="*/ 0 h 2962688"/>
              <a:gd name="connsiteX10" fmla="*/ 5111755 w 7525800"/>
              <a:gd name="connsiteY10" fmla="*/ 0 h 2962688"/>
              <a:gd name="connsiteX11" fmla="*/ 5765921 w 7525800"/>
              <a:gd name="connsiteY11" fmla="*/ 0 h 2962688"/>
              <a:gd name="connsiteX12" fmla="*/ 6269570 w 7525800"/>
              <a:gd name="connsiteY12" fmla="*/ 0 h 2962688"/>
              <a:gd name="connsiteX13" fmla="*/ 6848478 w 7525800"/>
              <a:gd name="connsiteY13" fmla="*/ 0 h 2962688"/>
              <a:gd name="connsiteX14" fmla="*/ 7525800 w 7525800"/>
              <a:gd name="connsiteY14" fmla="*/ 0 h 2962688"/>
              <a:gd name="connsiteX15" fmla="*/ 7525800 w 7525800"/>
              <a:gd name="connsiteY15" fmla="*/ 562911 h 2962688"/>
              <a:gd name="connsiteX16" fmla="*/ 7525800 w 7525800"/>
              <a:gd name="connsiteY16" fmla="*/ 1214702 h 2962688"/>
              <a:gd name="connsiteX17" fmla="*/ 7525800 w 7525800"/>
              <a:gd name="connsiteY17" fmla="*/ 1836867 h 2962688"/>
              <a:gd name="connsiteX18" fmla="*/ 7525800 w 7525800"/>
              <a:gd name="connsiteY18" fmla="*/ 2962688 h 2962688"/>
              <a:gd name="connsiteX19" fmla="*/ 7097408 w 7525800"/>
              <a:gd name="connsiteY19" fmla="*/ 2962688 h 2962688"/>
              <a:gd name="connsiteX20" fmla="*/ 6669017 w 7525800"/>
              <a:gd name="connsiteY20" fmla="*/ 2962688 h 2962688"/>
              <a:gd name="connsiteX21" fmla="*/ 5939593 w 7525800"/>
              <a:gd name="connsiteY21" fmla="*/ 2962688 h 2962688"/>
              <a:gd name="connsiteX22" fmla="*/ 5360685 w 7525800"/>
              <a:gd name="connsiteY22" fmla="*/ 2962688 h 2962688"/>
              <a:gd name="connsiteX23" fmla="*/ 4932294 w 7525800"/>
              <a:gd name="connsiteY23" fmla="*/ 2962688 h 2962688"/>
              <a:gd name="connsiteX24" fmla="*/ 4579160 w 7525800"/>
              <a:gd name="connsiteY24" fmla="*/ 2962688 h 2962688"/>
              <a:gd name="connsiteX25" fmla="*/ 4226026 w 7525800"/>
              <a:gd name="connsiteY25" fmla="*/ 2962688 h 2962688"/>
              <a:gd name="connsiteX26" fmla="*/ 3571860 w 7525800"/>
              <a:gd name="connsiteY26" fmla="*/ 2962688 h 2962688"/>
              <a:gd name="connsiteX27" fmla="*/ 3143469 w 7525800"/>
              <a:gd name="connsiteY27" fmla="*/ 2962688 h 2962688"/>
              <a:gd name="connsiteX28" fmla="*/ 2790335 w 7525800"/>
              <a:gd name="connsiteY28" fmla="*/ 2962688 h 2962688"/>
              <a:gd name="connsiteX29" fmla="*/ 2437201 w 7525800"/>
              <a:gd name="connsiteY29" fmla="*/ 2962688 h 2962688"/>
              <a:gd name="connsiteX30" fmla="*/ 1858294 w 7525800"/>
              <a:gd name="connsiteY30" fmla="*/ 2962688 h 2962688"/>
              <a:gd name="connsiteX31" fmla="*/ 1279386 w 7525800"/>
              <a:gd name="connsiteY31" fmla="*/ 2962688 h 2962688"/>
              <a:gd name="connsiteX32" fmla="*/ 850994 w 7525800"/>
              <a:gd name="connsiteY32" fmla="*/ 2962688 h 2962688"/>
              <a:gd name="connsiteX33" fmla="*/ 0 w 7525800"/>
              <a:gd name="connsiteY33" fmla="*/ 2962688 h 2962688"/>
              <a:gd name="connsiteX34" fmla="*/ 0 w 7525800"/>
              <a:gd name="connsiteY34" fmla="*/ 2429404 h 2962688"/>
              <a:gd name="connsiteX35" fmla="*/ 0 w 7525800"/>
              <a:gd name="connsiteY35" fmla="*/ 1925747 h 2962688"/>
              <a:gd name="connsiteX36" fmla="*/ 0 w 7525800"/>
              <a:gd name="connsiteY36" fmla="*/ 1303583 h 2962688"/>
              <a:gd name="connsiteX37" fmla="*/ 0 w 7525800"/>
              <a:gd name="connsiteY37" fmla="*/ 711045 h 2962688"/>
              <a:gd name="connsiteX38" fmla="*/ 0 w 7525800"/>
              <a:gd name="connsiteY38" fmla="*/ 0 h 296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25800" h="2962688" fill="none" extrusionOk="0">
                <a:moveTo>
                  <a:pt x="0" y="0"/>
                </a:moveTo>
                <a:cubicBezTo>
                  <a:pt x="308830" y="-63587"/>
                  <a:pt x="449414" y="61428"/>
                  <a:pt x="654166" y="0"/>
                </a:cubicBezTo>
                <a:cubicBezTo>
                  <a:pt x="858918" y="-61428"/>
                  <a:pt x="912797" y="41642"/>
                  <a:pt x="1007299" y="0"/>
                </a:cubicBezTo>
                <a:cubicBezTo>
                  <a:pt x="1101801" y="-41642"/>
                  <a:pt x="1376981" y="60799"/>
                  <a:pt x="1586207" y="0"/>
                </a:cubicBezTo>
                <a:cubicBezTo>
                  <a:pt x="1795433" y="-60799"/>
                  <a:pt x="2015849" y="55361"/>
                  <a:pt x="2165115" y="0"/>
                </a:cubicBezTo>
                <a:cubicBezTo>
                  <a:pt x="2314381" y="-55361"/>
                  <a:pt x="2566446" y="57308"/>
                  <a:pt x="2744022" y="0"/>
                </a:cubicBezTo>
                <a:cubicBezTo>
                  <a:pt x="2921598" y="-57308"/>
                  <a:pt x="3301028" y="49453"/>
                  <a:pt x="3473446" y="0"/>
                </a:cubicBezTo>
                <a:cubicBezTo>
                  <a:pt x="3645864" y="-49453"/>
                  <a:pt x="3753808" y="18677"/>
                  <a:pt x="3901838" y="0"/>
                </a:cubicBezTo>
                <a:cubicBezTo>
                  <a:pt x="4049868" y="-18677"/>
                  <a:pt x="4189316" y="39208"/>
                  <a:pt x="4405488" y="0"/>
                </a:cubicBezTo>
                <a:cubicBezTo>
                  <a:pt x="4621660" y="-39208"/>
                  <a:pt x="4621628" y="10194"/>
                  <a:pt x="4758621" y="0"/>
                </a:cubicBezTo>
                <a:cubicBezTo>
                  <a:pt x="4895614" y="-10194"/>
                  <a:pt x="5020390" y="21545"/>
                  <a:pt x="5111755" y="0"/>
                </a:cubicBezTo>
                <a:cubicBezTo>
                  <a:pt x="5203120" y="-21545"/>
                  <a:pt x="5546519" y="78206"/>
                  <a:pt x="5765921" y="0"/>
                </a:cubicBezTo>
                <a:cubicBezTo>
                  <a:pt x="5985323" y="-78206"/>
                  <a:pt x="6134753" y="8593"/>
                  <a:pt x="6269570" y="0"/>
                </a:cubicBezTo>
                <a:cubicBezTo>
                  <a:pt x="6404387" y="-8593"/>
                  <a:pt x="6723777" y="14092"/>
                  <a:pt x="6848478" y="0"/>
                </a:cubicBezTo>
                <a:cubicBezTo>
                  <a:pt x="6973179" y="-14092"/>
                  <a:pt x="7387535" y="46542"/>
                  <a:pt x="7525800" y="0"/>
                </a:cubicBezTo>
                <a:cubicBezTo>
                  <a:pt x="7565151" y="129124"/>
                  <a:pt x="7460025" y="334929"/>
                  <a:pt x="7525800" y="562911"/>
                </a:cubicBezTo>
                <a:cubicBezTo>
                  <a:pt x="7591575" y="790893"/>
                  <a:pt x="7516138" y="940817"/>
                  <a:pt x="7525800" y="1214702"/>
                </a:cubicBezTo>
                <a:cubicBezTo>
                  <a:pt x="7535462" y="1488587"/>
                  <a:pt x="7501489" y="1599074"/>
                  <a:pt x="7525800" y="1836867"/>
                </a:cubicBezTo>
                <a:cubicBezTo>
                  <a:pt x="7550111" y="2074661"/>
                  <a:pt x="7489346" y="2493538"/>
                  <a:pt x="7525800" y="2962688"/>
                </a:cubicBezTo>
                <a:cubicBezTo>
                  <a:pt x="7431865" y="3003465"/>
                  <a:pt x="7232949" y="2919917"/>
                  <a:pt x="7097408" y="2962688"/>
                </a:cubicBezTo>
                <a:cubicBezTo>
                  <a:pt x="6961867" y="3005459"/>
                  <a:pt x="6849862" y="2913749"/>
                  <a:pt x="6669017" y="2962688"/>
                </a:cubicBezTo>
                <a:cubicBezTo>
                  <a:pt x="6488172" y="3011627"/>
                  <a:pt x="6095625" y="2875574"/>
                  <a:pt x="5939593" y="2962688"/>
                </a:cubicBezTo>
                <a:cubicBezTo>
                  <a:pt x="5783561" y="3049802"/>
                  <a:pt x="5534566" y="2928430"/>
                  <a:pt x="5360685" y="2962688"/>
                </a:cubicBezTo>
                <a:cubicBezTo>
                  <a:pt x="5186804" y="2996946"/>
                  <a:pt x="5145284" y="2927809"/>
                  <a:pt x="4932294" y="2962688"/>
                </a:cubicBezTo>
                <a:cubicBezTo>
                  <a:pt x="4719304" y="2997567"/>
                  <a:pt x="4656928" y="2951047"/>
                  <a:pt x="4579160" y="2962688"/>
                </a:cubicBezTo>
                <a:cubicBezTo>
                  <a:pt x="4501392" y="2974329"/>
                  <a:pt x="4367080" y="2932310"/>
                  <a:pt x="4226026" y="2962688"/>
                </a:cubicBezTo>
                <a:cubicBezTo>
                  <a:pt x="4084972" y="2993066"/>
                  <a:pt x="3885421" y="2947615"/>
                  <a:pt x="3571860" y="2962688"/>
                </a:cubicBezTo>
                <a:cubicBezTo>
                  <a:pt x="3258299" y="2977761"/>
                  <a:pt x="3295242" y="2960623"/>
                  <a:pt x="3143469" y="2962688"/>
                </a:cubicBezTo>
                <a:cubicBezTo>
                  <a:pt x="2991696" y="2964753"/>
                  <a:pt x="2924362" y="2951255"/>
                  <a:pt x="2790335" y="2962688"/>
                </a:cubicBezTo>
                <a:cubicBezTo>
                  <a:pt x="2656308" y="2974121"/>
                  <a:pt x="2596333" y="2935098"/>
                  <a:pt x="2437201" y="2962688"/>
                </a:cubicBezTo>
                <a:cubicBezTo>
                  <a:pt x="2278069" y="2990278"/>
                  <a:pt x="2099805" y="2905623"/>
                  <a:pt x="1858294" y="2962688"/>
                </a:cubicBezTo>
                <a:cubicBezTo>
                  <a:pt x="1616783" y="3019753"/>
                  <a:pt x="1505791" y="2901964"/>
                  <a:pt x="1279386" y="2962688"/>
                </a:cubicBezTo>
                <a:cubicBezTo>
                  <a:pt x="1052981" y="3023412"/>
                  <a:pt x="1051525" y="2920403"/>
                  <a:pt x="850994" y="2962688"/>
                </a:cubicBezTo>
                <a:cubicBezTo>
                  <a:pt x="650463" y="3004973"/>
                  <a:pt x="284746" y="2886689"/>
                  <a:pt x="0" y="2962688"/>
                </a:cubicBezTo>
                <a:cubicBezTo>
                  <a:pt x="-44236" y="2807972"/>
                  <a:pt x="26041" y="2615515"/>
                  <a:pt x="0" y="2429404"/>
                </a:cubicBezTo>
                <a:cubicBezTo>
                  <a:pt x="-26041" y="2243293"/>
                  <a:pt x="50057" y="2039322"/>
                  <a:pt x="0" y="1925747"/>
                </a:cubicBezTo>
                <a:cubicBezTo>
                  <a:pt x="-50057" y="1812172"/>
                  <a:pt x="1185" y="1527249"/>
                  <a:pt x="0" y="1303583"/>
                </a:cubicBezTo>
                <a:cubicBezTo>
                  <a:pt x="-1185" y="1079917"/>
                  <a:pt x="46948" y="942209"/>
                  <a:pt x="0" y="711045"/>
                </a:cubicBezTo>
                <a:cubicBezTo>
                  <a:pt x="-46948" y="479881"/>
                  <a:pt x="49076" y="217645"/>
                  <a:pt x="0" y="0"/>
                </a:cubicBezTo>
                <a:close/>
              </a:path>
              <a:path w="7525800" h="2962688" stroke="0" extrusionOk="0">
                <a:moveTo>
                  <a:pt x="0" y="0"/>
                </a:moveTo>
                <a:cubicBezTo>
                  <a:pt x="189924" y="-86243"/>
                  <a:pt x="469077" y="19214"/>
                  <a:pt x="729424" y="0"/>
                </a:cubicBezTo>
                <a:cubicBezTo>
                  <a:pt x="989771" y="-19214"/>
                  <a:pt x="1010089" y="15677"/>
                  <a:pt x="1157815" y="0"/>
                </a:cubicBezTo>
                <a:cubicBezTo>
                  <a:pt x="1305541" y="-15677"/>
                  <a:pt x="1389060" y="42142"/>
                  <a:pt x="1586207" y="0"/>
                </a:cubicBezTo>
                <a:cubicBezTo>
                  <a:pt x="1783354" y="-42142"/>
                  <a:pt x="1953266" y="66311"/>
                  <a:pt x="2240373" y="0"/>
                </a:cubicBezTo>
                <a:cubicBezTo>
                  <a:pt x="2527480" y="-66311"/>
                  <a:pt x="2419612" y="32052"/>
                  <a:pt x="2593506" y="0"/>
                </a:cubicBezTo>
                <a:cubicBezTo>
                  <a:pt x="2767400" y="-32052"/>
                  <a:pt x="2826311" y="21615"/>
                  <a:pt x="3021898" y="0"/>
                </a:cubicBezTo>
                <a:cubicBezTo>
                  <a:pt x="3217485" y="-21615"/>
                  <a:pt x="3289759" y="30509"/>
                  <a:pt x="3450290" y="0"/>
                </a:cubicBezTo>
                <a:cubicBezTo>
                  <a:pt x="3610821" y="-30509"/>
                  <a:pt x="3633948" y="15828"/>
                  <a:pt x="3803424" y="0"/>
                </a:cubicBezTo>
                <a:cubicBezTo>
                  <a:pt x="3972900" y="-15828"/>
                  <a:pt x="4213520" y="65415"/>
                  <a:pt x="4382331" y="0"/>
                </a:cubicBezTo>
                <a:cubicBezTo>
                  <a:pt x="4551142" y="-65415"/>
                  <a:pt x="4658731" y="49709"/>
                  <a:pt x="4885981" y="0"/>
                </a:cubicBezTo>
                <a:cubicBezTo>
                  <a:pt x="5113231" y="-49709"/>
                  <a:pt x="5261152" y="28525"/>
                  <a:pt x="5389631" y="0"/>
                </a:cubicBezTo>
                <a:cubicBezTo>
                  <a:pt x="5518110" y="-28525"/>
                  <a:pt x="5713474" y="60995"/>
                  <a:pt x="5968538" y="0"/>
                </a:cubicBezTo>
                <a:cubicBezTo>
                  <a:pt x="6223602" y="-60995"/>
                  <a:pt x="6303190" y="22341"/>
                  <a:pt x="6396930" y="0"/>
                </a:cubicBezTo>
                <a:cubicBezTo>
                  <a:pt x="6490670" y="-22341"/>
                  <a:pt x="7226102" y="116433"/>
                  <a:pt x="7525800" y="0"/>
                </a:cubicBezTo>
                <a:cubicBezTo>
                  <a:pt x="7600581" y="174063"/>
                  <a:pt x="7505724" y="464906"/>
                  <a:pt x="7525800" y="651791"/>
                </a:cubicBezTo>
                <a:cubicBezTo>
                  <a:pt x="7545876" y="838676"/>
                  <a:pt x="7512029" y="1094384"/>
                  <a:pt x="7525800" y="1214702"/>
                </a:cubicBezTo>
                <a:cubicBezTo>
                  <a:pt x="7539571" y="1335020"/>
                  <a:pt x="7470982" y="1612265"/>
                  <a:pt x="7525800" y="1747986"/>
                </a:cubicBezTo>
                <a:cubicBezTo>
                  <a:pt x="7580618" y="1883707"/>
                  <a:pt x="7511306" y="2148811"/>
                  <a:pt x="7525800" y="2281270"/>
                </a:cubicBezTo>
                <a:cubicBezTo>
                  <a:pt x="7540294" y="2413729"/>
                  <a:pt x="7494370" y="2669120"/>
                  <a:pt x="7525800" y="2962688"/>
                </a:cubicBezTo>
                <a:cubicBezTo>
                  <a:pt x="7220588" y="3026007"/>
                  <a:pt x="7164167" y="2930957"/>
                  <a:pt x="6871634" y="2962688"/>
                </a:cubicBezTo>
                <a:cubicBezTo>
                  <a:pt x="6579101" y="2994419"/>
                  <a:pt x="6594963" y="2938293"/>
                  <a:pt x="6443243" y="2962688"/>
                </a:cubicBezTo>
                <a:cubicBezTo>
                  <a:pt x="6291523" y="2987083"/>
                  <a:pt x="6034158" y="2907611"/>
                  <a:pt x="5789077" y="2962688"/>
                </a:cubicBezTo>
                <a:cubicBezTo>
                  <a:pt x="5543996" y="3017765"/>
                  <a:pt x="5391637" y="2916353"/>
                  <a:pt x="5285427" y="2962688"/>
                </a:cubicBezTo>
                <a:cubicBezTo>
                  <a:pt x="5179217" y="3009023"/>
                  <a:pt x="4831872" y="2941359"/>
                  <a:pt x="4706520" y="2962688"/>
                </a:cubicBezTo>
                <a:cubicBezTo>
                  <a:pt x="4581168" y="2984017"/>
                  <a:pt x="4368211" y="2951253"/>
                  <a:pt x="4202870" y="2962688"/>
                </a:cubicBezTo>
                <a:cubicBezTo>
                  <a:pt x="4037529" y="2974123"/>
                  <a:pt x="3807898" y="2945555"/>
                  <a:pt x="3699220" y="2962688"/>
                </a:cubicBezTo>
                <a:cubicBezTo>
                  <a:pt x="3590542" y="2979821"/>
                  <a:pt x="3440668" y="2935992"/>
                  <a:pt x="3346086" y="2962688"/>
                </a:cubicBezTo>
                <a:cubicBezTo>
                  <a:pt x="3251504" y="2989384"/>
                  <a:pt x="2888519" y="2936447"/>
                  <a:pt x="2691921" y="2962688"/>
                </a:cubicBezTo>
                <a:cubicBezTo>
                  <a:pt x="2495323" y="2988929"/>
                  <a:pt x="2368220" y="2927412"/>
                  <a:pt x="2263529" y="2962688"/>
                </a:cubicBezTo>
                <a:cubicBezTo>
                  <a:pt x="2158838" y="2997964"/>
                  <a:pt x="1832152" y="2957406"/>
                  <a:pt x="1684621" y="2962688"/>
                </a:cubicBezTo>
                <a:cubicBezTo>
                  <a:pt x="1537090" y="2967970"/>
                  <a:pt x="1367407" y="2949938"/>
                  <a:pt x="1256230" y="2962688"/>
                </a:cubicBezTo>
                <a:cubicBezTo>
                  <a:pt x="1145053" y="2975438"/>
                  <a:pt x="980435" y="2918133"/>
                  <a:pt x="752580" y="2962688"/>
                </a:cubicBezTo>
                <a:cubicBezTo>
                  <a:pt x="524725" y="3007243"/>
                  <a:pt x="239734" y="2890144"/>
                  <a:pt x="0" y="2962688"/>
                </a:cubicBezTo>
                <a:cubicBezTo>
                  <a:pt x="-68353" y="2734683"/>
                  <a:pt x="36332" y="2557318"/>
                  <a:pt x="0" y="2310897"/>
                </a:cubicBezTo>
                <a:cubicBezTo>
                  <a:pt x="-36332" y="2064476"/>
                  <a:pt x="63833" y="1885439"/>
                  <a:pt x="0" y="1747986"/>
                </a:cubicBezTo>
                <a:cubicBezTo>
                  <a:pt x="-63833" y="1610533"/>
                  <a:pt x="57250" y="1471610"/>
                  <a:pt x="0" y="1214702"/>
                </a:cubicBezTo>
                <a:cubicBezTo>
                  <a:pt x="-57250" y="957794"/>
                  <a:pt x="38945" y="729482"/>
                  <a:pt x="0" y="562911"/>
                </a:cubicBezTo>
                <a:cubicBezTo>
                  <a:pt x="-38945" y="396340"/>
                  <a:pt x="34819" y="252535"/>
                  <a:pt x="0" y="0"/>
                </a:cubicBezTo>
                <a:close/>
              </a:path>
            </a:pathLst>
          </a:custGeom>
          <a:ln w="19050">
            <a:solidFill>
              <a:srgbClr val="002D61"/>
            </a:solidFill>
            <a:extLst>
              <a:ext uri="{C807C97D-BFC1-408E-A445-0C87EB9F89A2}">
                <ask:lineSketchStyleProps xmlns:ask="http://schemas.microsoft.com/office/drawing/2018/sketchyshapes" sd="1574969352">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581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p:pic>
        <p:nvPicPr>
          <p:cNvPr id="6" name="Picture 5">
            <a:extLst>
              <a:ext uri="{FF2B5EF4-FFF2-40B4-BE49-F238E27FC236}">
                <a16:creationId xmlns:a16="http://schemas.microsoft.com/office/drawing/2014/main" id="{6099B894-B928-C229-6372-73455AB0C7EA}"/>
              </a:ext>
            </a:extLst>
          </p:cNvPr>
          <p:cNvPicPr>
            <a:picLocks noChangeAspect="1"/>
          </p:cNvPicPr>
          <p:nvPr/>
        </p:nvPicPr>
        <p:blipFill>
          <a:blip r:embed="rId2"/>
          <a:stretch>
            <a:fillRect/>
          </a:stretch>
        </p:blipFill>
        <p:spPr>
          <a:xfrm>
            <a:off x="2615738" y="2049033"/>
            <a:ext cx="7525800" cy="2962688"/>
          </a:xfrm>
          <a:custGeom>
            <a:avLst/>
            <a:gdLst>
              <a:gd name="connsiteX0" fmla="*/ 0 w 7525800"/>
              <a:gd name="connsiteY0" fmla="*/ 0 h 2962688"/>
              <a:gd name="connsiteX1" fmla="*/ 654166 w 7525800"/>
              <a:gd name="connsiteY1" fmla="*/ 0 h 2962688"/>
              <a:gd name="connsiteX2" fmla="*/ 1007299 w 7525800"/>
              <a:gd name="connsiteY2" fmla="*/ 0 h 2962688"/>
              <a:gd name="connsiteX3" fmla="*/ 1586207 w 7525800"/>
              <a:gd name="connsiteY3" fmla="*/ 0 h 2962688"/>
              <a:gd name="connsiteX4" fmla="*/ 2165115 w 7525800"/>
              <a:gd name="connsiteY4" fmla="*/ 0 h 2962688"/>
              <a:gd name="connsiteX5" fmla="*/ 2744022 w 7525800"/>
              <a:gd name="connsiteY5" fmla="*/ 0 h 2962688"/>
              <a:gd name="connsiteX6" fmla="*/ 3473446 w 7525800"/>
              <a:gd name="connsiteY6" fmla="*/ 0 h 2962688"/>
              <a:gd name="connsiteX7" fmla="*/ 3901838 w 7525800"/>
              <a:gd name="connsiteY7" fmla="*/ 0 h 2962688"/>
              <a:gd name="connsiteX8" fmla="*/ 4405488 w 7525800"/>
              <a:gd name="connsiteY8" fmla="*/ 0 h 2962688"/>
              <a:gd name="connsiteX9" fmla="*/ 4758621 w 7525800"/>
              <a:gd name="connsiteY9" fmla="*/ 0 h 2962688"/>
              <a:gd name="connsiteX10" fmla="*/ 5111755 w 7525800"/>
              <a:gd name="connsiteY10" fmla="*/ 0 h 2962688"/>
              <a:gd name="connsiteX11" fmla="*/ 5765921 w 7525800"/>
              <a:gd name="connsiteY11" fmla="*/ 0 h 2962688"/>
              <a:gd name="connsiteX12" fmla="*/ 6269570 w 7525800"/>
              <a:gd name="connsiteY12" fmla="*/ 0 h 2962688"/>
              <a:gd name="connsiteX13" fmla="*/ 6848478 w 7525800"/>
              <a:gd name="connsiteY13" fmla="*/ 0 h 2962688"/>
              <a:gd name="connsiteX14" fmla="*/ 7525800 w 7525800"/>
              <a:gd name="connsiteY14" fmla="*/ 0 h 2962688"/>
              <a:gd name="connsiteX15" fmla="*/ 7525800 w 7525800"/>
              <a:gd name="connsiteY15" fmla="*/ 562911 h 2962688"/>
              <a:gd name="connsiteX16" fmla="*/ 7525800 w 7525800"/>
              <a:gd name="connsiteY16" fmla="*/ 1214702 h 2962688"/>
              <a:gd name="connsiteX17" fmla="*/ 7525800 w 7525800"/>
              <a:gd name="connsiteY17" fmla="*/ 1836867 h 2962688"/>
              <a:gd name="connsiteX18" fmla="*/ 7525800 w 7525800"/>
              <a:gd name="connsiteY18" fmla="*/ 2962688 h 2962688"/>
              <a:gd name="connsiteX19" fmla="*/ 7097408 w 7525800"/>
              <a:gd name="connsiteY19" fmla="*/ 2962688 h 2962688"/>
              <a:gd name="connsiteX20" fmla="*/ 6669017 w 7525800"/>
              <a:gd name="connsiteY20" fmla="*/ 2962688 h 2962688"/>
              <a:gd name="connsiteX21" fmla="*/ 5939593 w 7525800"/>
              <a:gd name="connsiteY21" fmla="*/ 2962688 h 2962688"/>
              <a:gd name="connsiteX22" fmla="*/ 5360685 w 7525800"/>
              <a:gd name="connsiteY22" fmla="*/ 2962688 h 2962688"/>
              <a:gd name="connsiteX23" fmla="*/ 4932294 w 7525800"/>
              <a:gd name="connsiteY23" fmla="*/ 2962688 h 2962688"/>
              <a:gd name="connsiteX24" fmla="*/ 4579160 w 7525800"/>
              <a:gd name="connsiteY24" fmla="*/ 2962688 h 2962688"/>
              <a:gd name="connsiteX25" fmla="*/ 4226026 w 7525800"/>
              <a:gd name="connsiteY25" fmla="*/ 2962688 h 2962688"/>
              <a:gd name="connsiteX26" fmla="*/ 3571860 w 7525800"/>
              <a:gd name="connsiteY26" fmla="*/ 2962688 h 2962688"/>
              <a:gd name="connsiteX27" fmla="*/ 3143469 w 7525800"/>
              <a:gd name="connsiteY27" fmla="*/ 2962688 h 2962688"/>
              <a:gd name="connsiteX28" fmla="*/ 2790335 w 7525800"/>
              <a:gd name="connsiteY28" fmla="*/ 2962688 h 2962688"/>
              <a:gd name="connsiteX29" fmla="*/ 2437201 w 7525800"/>
              <a:gd name="connsiteY29" fmla="*/ 2962688 h 2962688"/>
              <a:gd name="connsiteX30" fmla="*/ 1858294 w 7525800"/>
              <a:gd name="connsiteY30" fmla="*/ 2962688 h 2962688"/>
              <a:gd name="connsiteX31" fmla="*/ 1279386 w 7525800"/>
              <a:gd name="connsiteY31" fmla="*/ 2962688 h 2962688"/>
              <a:gd name="connsiteX32" fmla="*/ 850994 w 7525800"/>
              <a:gd name="connsiteY32" fmla="*/ 2962688 h 2962688"/>
              <a:gd name="connsiteX33" fmla="*/ 0 w 7525800"/>
              <a:gd name="connsiteY33" fmla="*/ 2962688 h 2962688"/>
              <a:gd name="connsiteX34" fmla="*/ 0 w 7525800"/>
              <a:gd name="connsiteY34" fmla="*/ 2429404 h 2962688"/>
              <a:gd name="connsiteX35" fmla="*/ 0 w 7525800"/>
              <a:gd name="connsiteY35" fmla="*/ 1925747 h 2962688"/>
              <a:gd name="connsiteX36" fmla="*/ 0 w 7525800"/>
              <a:gd name="connsiteY36" fmla="*/ 1303583 h 2962688"/>
              <a:gd name="connsiteX37" fmla="*/ 0 w 7525800"/>
              <a:gd name="connsiteY37" fmla="*/ 711045 h 2962688"/>
              <a:gd name="connsiteX38" fmla="*/ 0 w 7525800"/>
              <a:gd name="connsiteY38" fmla="*/ 0 h 296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25800" h="2962688" fill="none" extrusionOk="0">
                <a:moveTo>
                  <a:pt x="0" y="0"/>
                </a:moveTo>
                <a:cubicBezTo>
                  <a:pt x="308830" y="-63587"/>
                  <a:pt x="449414" y="61428"/>
                  <a:pt x="654166" y="0"/>
                </a:cubicBezTo>
                <a:cubicBezTo>
                  <a:pt x="858918" y="-61428"/>
                  <a:pt x="912797" y="41642"/>
                  <a:pt x="1007299" y="0"/>
                </a:cubicBezTo>
                <a:cubicBezTo>
                  <a:pt x="1101801" y="-41642"/>
                  <a:pt x="1376981" y="60799"/>
                  <a:pt x="1586207" y="0"/>
                </a:cubicBezTo>
                <a:cubicBezTo>
                  <a:pt x="1795433" y="-60799"/>
                  <a:pt x="2015849" y="55361"/>
                  <a:pt x="2165115" y="0"/>
                </a:cubicBezTo>
                <a:cubicBezTo>
                  <a:pt x="2314381" y="-55361"/>
                  <a:pt x="2566446" y="57308"/>
                  <a:pt x="2744022" y="0"/>
                </a:cubicBezTo>
                <a:cubicBezTo>
                  <a:pt x="2921598" y="-57308"/>
                  <a:pt x="3301028" y="49453"/>
                  <a:pt x="3473446" y="0"/>
                </a:cubicBezTo>
                <a:cubicBezTo>
                  <a:pt x="3645864" y="-49453"/>
                  <a:pt x="3753808" y="18677"/>
                  <a:pt x="3901838" y="0"/>
                </a:cubicBezTo>
                <a:cubicBezTo>
                  <a:pt x="4049868" y="-18677"/>
                  <a:pt x="4189316" y="39208"/>
                  <a:pt x="4405488" y="0"/>
                </a:cubicBezTo>
                <a:cubicBezTo>
                  <a:pt x="4621660" y="-39208"/>
                  <a:pt x="4621628" y="10194"/>
                  <a:pt x="4758621" y="0"/>
                </a:cubicBezTo>
                <a:cubicBezTo>
                  <a:pt x="4895614" y="-10194"/>
                  <a:pt x="5020390" y="21545"/>
                  <a:pt x="5111755" y="0"/>
                </a:cubicBezTo>
                <a:cubicBezTo>
                  <a:pt x="5203120" y="-21545"/>
                  <a:pt x="5546519" y="78206"/>
                  <a:pt x="5765921" y="0"/>
                </a:cubicBezTo>
                <a:cubicBezTo>
                  <a:pt x="5985323" y="-78206"/>
                  <a:pt x="6134753" y="8593"/>
                  <a:pt x="6269570" y="0"/>
                </a:cubicBezTo>
                <a:cubicBezTo>
                  <a:pt x="6404387" y="-8593"/>
                  <a:pt x="6723777" y="14092"/>
                  <a:pt x="6848478" y="0"/>
                </a:cubicBezTo>
                <a:cubicBezTo>
                  <a:pt x="6973179" y="-14092"/>
                  <a:pt x="7387535" y="46542"/>
                  <a:pt x="7525800" y="0"/>
                </a:cubicBezTo>
                <a:cubicBezTo>
                  <a:pt x="7565151" y="129124"/>
                  <a:pt x="7460025" y="334929"/>
                  <a:pt x="7525800" y="562911"/>
                </a:cubicBezTo>
                <a:cubicBezTo>
                  <a:pt x="7591575" y="790893"/>
                  <a:pt x="7516138" y="940817"/>
                  <a:pt x="7525800" y="1214702"/>
                </a:cubicBezTo>
                <a:cubicBezTo>
                  <a:pt x="7535462" y="1488587"/>
                  <a:pt x="7501489" y="1599074"/>
                  <a:pt x="7525800" y="1836867"/>
                </a:cubicBezTo>
                <a:cubicBezTo>
                  <a:pt x="7550111" y="2074661"/>
                  <a:pt x="7489346" y="2493538"/>
                  <a:pt x="7525800" y="2962688"/>
                </a:cubicBezTo>
                <a:cubicBezTo>
                  <a:pt x="7431865" y="3003465"/>
                  <a:pt x="7232949" y="2919917"/>
                  <a:pt x="7097408" y="2962688"/>
                </a:cubicBezTo>
                <a:cubicBezTo>
                  <a:pt x="6961867" y="3005459"/>
                  <a:pt x="6849862" y="2913749"/>
                  <a:pt x="6669017" y="2962688"/>
                </a:cubicBezTo>
                <a:cubicBezTo>
                  <a:pt x="6488172" y="3011627"/>
                  <a:pt x="6095625" y="2875574"/>
                  <a:pt x="5939593" y="2962688"/>
                </a:cubicBezTo>
                <a:cubicBezTo>
                  <a:pt x="5783561" y="3049802"/>
                  <a:pt x="5534566" y="2928430"/>
                  <a:pt x="5360685" y="2962688"/>
                </a:cubicBezTo>
                <a:cubicBezTo>
                  <a:pt x="5186804" y="2996946"/>
                  <a:pt x="5145284" y="2927809"/>
                  <a:pt x="4932294" y="2962688"/>
                </a:cubicBezTo>
                <a:cubicBezTo>
                  <a:pt x="4719304" y="2997567"/>
                  <a:pt x="4656928" y="2951047"/>
                  <a:pt x="4579160" y="2962688"/>
                </a:cubicBezTo>
                <a:cubicBezTo>
                  <a:pt x="4501392" y="2974329"/>
                  <a:pt x="4367080" y="2932310"/>
                  <a:pt x="4226026" y="2962688"/>
                </a:cubicBezTo>
                <a:cubicBezTo>
                  <a:pt x="4084972" y="2993066"/>
                  <a:pt x="3885421" y="2947615"/>
                  <a:pt x="3571860" y="2962688"/>
                </a:cubicBezTo>
                <a:cubicBezTo>
                  <a:pt x="3258299" y="2977761"/>
                  <a:pt x="3295242" y="2960623"/>
                  <a:pt x="3143469" y="2962688"/>
                </a:cubicBezTo>
                <a:cubicBezTo>
                  <a:pt x="2991696" y="2964753"/>
                  <a:pt x="2924362" y="2951255"/>
                  <a:pt x="2790335" y="2962688"/>
                </a:cubicBezTo>
                <a:cubicBezTo>
                  <a:pt x="2656308" y="2974121"/>
                  <a:pt x="2596333" y="2935098"/>
                  <a:pt x="2437201" y="2962688"/>
                </a:cubicBezTo>
                <a:cubicBezTo>
                  <a:pt x="2278069" y="2990278"/>
                  <a:pt x="2099805" y="2905623"/>
                  <a:pt x="1858294" y="2962688"/>
                </a:cubicBezTo>
                <a:cubicBezTo>
                  <a:pt x="1616783" y="3019753"/>
                  <a:pt x="1505791" y="2901964"/>
                  <a:pt x="1279386" y="2962688"/>
                </a:cubicBezTo>
                <a:cubicBezTo>
                  <a:pt x="1052981" y="3023412"/>
                  <a:pt x="1051525" y="2920403"/>
                  <a:pt x="850994" y="2962688"/>
                </a:cubicBezTo>
                <a:cubicBezTo>
                  <a:pt x="650463" y="3004973"/>
                  <a:pt x="284746" y="2886689"/>
                  <a:pt x="0" y="2962688"/>
                </a:cubicBezTo>
                <a:cubicBezTo>
                  <a:pt x="-44236" y="2807972"/>
                  <a:pt x="26041" y="2615515"/>
                  <a:pt x="0" y="2429404"/>
                </a:cubicBezTo>
                <a:cubicBezTo>
                  <a:pt x="-26041" y="2243293"/>
                  <a:pt x="50057" y="2039322"/>
                  <a:pt x="0" y="1925747"/>
                </a:cubicBezTo>
                <a:cubicBezTo>
                  <a:pt x="-50057" y="1812172"/>
                  <a:pt x="1185" y="1527249"/>
                  <a:pt x="0" y="1303583"/>
                </a:cubicBezTo>
                <a:cubicBezTo>
                  <a:pt x="-1185" y="1079917"/>
                  <a:pt x="46948" y="942209"/>
                  <a:pt x="0" y="711045"/>
                </a:cubicBezTo>
                <a:cubicBezTo>
                  <a:pt x="-46948" y="479881"/>
                  <a:pt x="49076" y="217645"/>
                  <a:pt x="0" y="0"/>
                </a:cubicBezTo>
                <a:close/>
              </a:path>
              <a:path w="7525800" h="2962688" stroke="0" extrusionOk="0">
                <a:moveTo>
                  <a:pt x="0" y="0"/>
                </a:moveTo>
                <a:cubicBezTo>
                  <a:pt x="189924" y="-86243"/>
                  <a:pt x="469077" y="19214"/>
                  <a:pt x="729424" y="0"/>
                </a:cubicBezTo>
                <a:cubicBezTo>
                  <a:pt x="989771" y="-19214"/>
                  <a:pt x="1010089" y="15677"/>
                  <a:pt x="1157815" y="0"/>
                </a:cubicBezTo>
                <a:cubicBezTo>
                  <a:pt x="1305541" y="-15677"/>
                  <a:pt x="1389060" y="42142"/>
                  <a:pt x="1586207" y="0"/>
                </a:cubicBezTo>
                <a:cubicBezTo>
                  <a:pt x="1783354" y="-42142"/>
                  <a:pt x="1953266" y="66311"/>
                  <a:pt x="2240373" y="0"/>
                </a:cubicBezTo>
                <a:cubicBezTo>
                  <a:pt x="2527480" y="-66311"/>
                  <a:pt x="2419612" y="32052"/>
                  <a:pt x="2593506" y="0"/>
                </a:cubicBezTo>
                <a:cubicBezTo>
                  <a:pt x="2767400" y="-32052"/>
                  <a:pt x="2826311" y="21615"/>
                  <a:pt x="3021898" y="0"/>
                </a:cubicBezTo>
                <a:cubicBezTo>
                  <a:pt x="3217485" y="-21615"/>
                  <a:pt x="3289759" y="30509"/>
                  <a:pt x="3450290" y="0"/>
                </a:cubicBezTo>
                <a:cubicBezTo>
                  <a:pt x="3610821" y="-30509"/>
                  <a:pt x="3633948" y="15828"/>
                  <a:pt x="3803424" y="0"/>
                </a:cubicBezTo>
                <a:cubicBezTo>
                  <a:pt x="3972900" y="-15828"/>
                  <a:pt x="4213520" y="65415"/>
                  <a:pt x="4382331" y="0"/>
                </a:cubicBezTo>
                <a:cubicBezTo>
                  <a:pt x="4551142" y="-65415"/>
                  <a:pt x="4658731" y="49709"/>
                  <a:pt x="4885981" y="0"/>
                </a:cubicBezTo>
                <a:cubicBezTo>
                  <a:pt x="5113231" y="-49709"/>
                  <a:pt x="5261152" y="28525"/>
                  <a:pt x="5389631" y="0"/>
                </a:cubicBezTo>
                <a:cubicBezTo>
                  <a:pt x="5518110" y="-28525"/>
                  <a:pt x="5713474" y="60995"/>
                  <a:pt x="5968538" y="0"/>
                </a:cubicBezTo>
                <a:cubicBezTo>
                  <a:pt x="6223602" y="-60995"/>
                  <a:pt x="6303190" y="22341"/>
                  <a:pt x="6396930" y="0"/>
                </a:cubicBezTo>
                <a:cubicBezTo>
                  <a:pt x="6490670" y="-22341"/>
                  <a:pt x="7226102" y="116433"/>
                  <a:pt x="7525800" y="0"/>
                </a:cubicBezTo>
                <a:cubicBezTo>
                  <a:pt x="7600581" y="174063"/>
                  <a:pt x="7505724" y="464906"/>
                  <a:pt x="7525800" y="651791"/>
                </a:cubicBezTo>
                <a:cubicBezTo>
                  <a:pt x="7545876" y="838676"/>
                  <a:pt x="7512029" y="1094384"/>
                  <a:pt x="7525800" y="1214702"/>
                </a:cubicBezTo>
                <a:cubicBezTo>
                  <a:pt x="7539571" y="1335020"/>
                  <a:pt x="7470982" y="1612265"/>
                  <a:pt x="7525800" y="1747986"/>
                </a:cubicBezTo>
                <a:cubicBezTo>
                  <a:pt x="7580618" y="1883707"/>
                  <a:pt x="7511306" y="2148811"/>
                  <a:pt x="7525800" y="2281270"/>
                </a:cubicBezTo>
                <a:cubicBezTo>
                  <a:pt x="7540294" y="2413729"/>
                  <a:pt x="7494370" y="2669120"/>
                  <a:pt x="7525800" y="2962688"/>
                </a:cubicBezTo>
                <a:cubicBezTo>
                  <a:pt x="7220588" y="3026007"/>
                  <a:pt x="7164167" y="2930957"/>
                  <a:pt x="6871634" y="2962688"/>
                </a:cubicBezTo>
                <a:cubicBezTo>
                  <a:pt x="6579101" y="2994419"/>
                  <a:pt x="6594963" y="2938293"/>
                  <a:pt x="6443243" y="2962688"/>
                </a:cubicBezTo>
                <a:cubicBezTo>
                  <a:pt x="6291523" y="2987083"/>
                  <a:pt x="6034158" y="2907611"/>
                  <a:pt x="5789077" y="2962688"/>
                </a:cubicBezTo>
                <a:cubicBezTo>
                  <a:pt x="5543996" y="3017765"/>
                  <a:pt x="5391637" y="2916353"/>
                  <a:pt x="5285427" y="2962688"/>
                </a:cubicBezTo>
                <a:cubicBezTo>
                  <a:pt x="5179217" y="3009023"/>
                  <a:pt x="4831872" y="2941359"/>
                  <a:pt x="4706520" y="2962688"/>
                </a:cubicBezTo>
                <a:cubicBezTo>
                  <a:pt x="4581168" y="2984017"/>
                  <a:pt x="4368211" y="2951253"/>
                  <a:pt x="4202870" y="2962688"/>
                </a:cubicBezTo>
                <a:cubicBezTo>
                  <a:pt x="4037529" y="2974123"/>
                  <a:pt x="3807898" y="2945555"/>
                  <a:pt x="3699220" y="2962688"/>
                </a:cubicBezTo>
                <a:cubicBezTo>
                  <a:pt x="3590542" y="2979821"/>
                  <a:pt x="3440668" y="2935992"/>
                  <a:pt x="3346086" y="2962688"/>
                </a:cubicBezTo>
                <a:cubicBezTo>
                  <a:pt x="3251504" y="2989384"/>
                  <a:pt x="2888519" y="2936447"/>
                  <a:pt x="2691921" y="2962688"/>
                </a:cubicBezTo>
                <a:cubicBezTo>
                  <a:pt x="2495323" y="2988929"/>
                  <a:pt x="2368220" y="2927412"/>
                  <a:pt x="2263529" y="2962688"/>
                </a:cubicBezTo>
                <a:cubicBezTo>
                  <a:pt x="2158838" y="2997964"/>
                  <a:pt x="1832152" y="2957406"/>
                  <a:pt x="1684621" y="2962688"/>
                </a:cubicBezTo>
                <a:cubicBezTo>
                  <a:pt x="1537090" y="2967970"/>
                  <a:pt x="1367407" y="2949938"/>
                  <a:pt x="1256230" y="2962688"/>
                </a:cubicBezTo>
                <a:cubicBezTo>
                  <a:pt x="1145053" y="2975438"/>
                  <a:pt x="980435" y="2918133"/>
                  <a:pt x="752580" y="2962688"/>
                </a:cubicBezTo>
                <a:cubicBezTo>
                  <a:pt x="524725" y="3007243"/>
                  <a:pt x="239734" y="2890144"/>
                  <a:pt x="0" y="2962688"/>
                </a:cubicBezTo>
                <a:cubicBezTo>
                  <a:pt x="-68353" y="2734683"/>
                  <a:pt x="36332" y="2557318"/>
                  <a:pt x="0" y="2310897"/>
                </a:cubicBezTo>
                <a:cubicBezTo>
                  <a:pt x="-36332" y="2064476"/>
                  <a:pt x="63833" y="1885439"/>
                  <a:pt x="0" y="1747986"/>
                </a:cubicBezTo>
                <a:cubicBezTo>
                  <a:pt x="-63833" y="1610533"/>
                  <a:pt x="57250" y="1471610"/>
                  <a:pt x="0" y="1214702"/>
                </a:cubicBezTo>
                <a:cubicBezTo>
                  <a:pt x="-57250" y="957794"/>
                  <a:pt x="38945" y="729482"/>
                  <a:pt x="0" y="562911"/>
                </a:cubicBezTo>
                <a:cubicBezTo>
                  <a:pt x="-38945" y="396340"/>
                  <a:pt x="34819" y="252535"/>
                  <a:pt x="0" y="0"/>
                </a:cubicBezTo>
                <a:close/>
              </a:path>
            </a:pathLst>
          </a:custGeom>
          <a:ln w="19050">
            <a:solidFill>
              <a:srgbClr val="002D61"/>
            </a:solidFill>
            <a:extLst>
              <a:ext uri="{C807C97D-BFC1-408E-A445-0C87EB9F89A2}">
                <ask:lineSketchStyleProps xmlns:ask="http://schemas.microsoft.com/office/drawing/2018/sketchyshapes" sd="1574969352">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7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p:pic>
        <p:nvPicPr>
          <p:cNvPr id="4" name="Picture 3">
            <a:extLst>
              <a:ext uri="{FF2B5EF4-FFF2-40B4-BE49-F238E27FC236}">
                <a16:creationId xmlns:a16="http://schemas.microsoft.com/office/drawing/2014/main" id="{8E8DF39C-B956-AA5F-805F-3D6EEC207E62}"/>
              </a:ext>
            </a:extLst>
          </p:cNvPr>
          <p:cNvPicPr>
            <a:picLocks noChangeAspect="1"/>
          </p:cNvPicPr>
          <p:nvPr/>
        </p:nvPicPr>
        <p:blipFill>
          <a:blip r:embed="rId2"/>
          <a:stretch>
            <a:fillRect/>
          </a:stretch>
        </p:blipFill>
        <p:spPr>
          <a:xfrm>
            <a:off x="2864497" y="2408242"/>
            <a:ext cx="8849101" cy="3782990"/>
          </a:xfrm>
          <a:custGeom>
            <a:avLst/>
            <a:gdLst>
              <a:gd name="connsiteX0" fmla="*/ 0 w 8849101"/>
              <a:gd name="connsiteY0" fmla="*/ 0 h 3782990"/>
              <a:gd name="connsiteX1" fmla="*/ 766922 w 8849101"/>
              <a:gd name="connsiteY1" fmla="*/ 0 h 3782990"/>
              <a:gd name="connsiteX2" fmla="*/ 1179880 w 8849101"/>
              <a:gd name="connsiteY2" fmla="*/ 0 h 3782990"/>
              <a:gd name="connsiteX3" fmla="*/ 1946802 w 8849101"/>
              <a:gd name="connsiteY3" fmla="*/ 0 h 3782990"/>
              <a:gd name="connsiteX4" fmla="*/ 2536742 w 8849101"/>
              <a:gd name="connsiteY4" fmla="*/ 0 h 3782990"/>
              <a:gd name="connsiteX5" fmla="*/ 2861209 w 8849101"/>
              <a:gd name="connsiteY5" fmla="*/ 0 h 3782990"/>
              <a:gd name="connsiteX6" fmla="*/ 3274167 w 8849101"/>
              <a:gd name="connsiteY6" fmla="*/ 0 h 3782990"/>
              <a:gd name="connsiteX7" fmla="*/ 3775616 w 8849101"/>
              <a:gd name="connsiteY7" fmla="*/ 0 h 3782990"/>
              <a:gd name="connsiteX8" fmla="*/ 4277065 w 8849101"/>
              <a:gd name="connsiteY8" fmla="*/ 0 h 3782990"/>
              <a:gd name="connsiteX9" fmla="*/ 5043988 w 8849101"/>
              <a:gd name="connsiteY9" fmla="*/ 0 h 3782990"/>
              <a:gd name="connsiteX10" fmla="*/ 5368455 w 8849101"/>
              <a:gd name="connsiteY10" fmla="*/ 0 h 3782990"/>
              <a:gd name="connsiteX11" fmla="*/ 5958395 w 8849101"/>
              <a:gd name="connsiteY11" fmla="*/ 0 h 3782990"/>
              <a:gd name="connsiteX12" fmla="*/ 6371353 w 8849101"/>
              <a:gd name="connsiteY12" fmla="*/ 0 h 3782990"/>
              <a:gd name="connsiteX13" fmla="*/ 6961293 w 8849101"/>
              <a:gd name="connsiteY13" fmla="*/ 0 h 3782990"/>
              <a:gd name="connsiteX14" fmla="*/ 7462742 w 8849101"/>
              <a:gd name="connsiteY14" fmla="*/ 0 h 3782990"/>
              <a:gd name="connsiteX15" fmla="*/ 7964191 w 8849101"/>
              <a:gd name="connsiteY15" fmla="*/ 0 h 3782990"/>
              <a:gd name="connsiteX16" fmla="*/ 8849101 w 8849101"/>
              <a:gd name="connsiteY16" fmla="*/ 0 h 3782990"/>
              <a:gd name="connsiteX17" fmla="*/ 8849101 w 8849101"/>
              <a:gd name="connsiteY17" fmla="*/ 464767 h 3782990"/>
              <a:gd name="connsiteX18" fmla="*/ 8849101 w 8849101"/>
              <a:gd name="connsiteY18" fmla="*/ 967365 h 3782990"/>
              <a:gd name="connsiteX19" fmla="*/ 8849101 w 8849101"/>
              <a:gd name="connsiteY19" fmla="*/ 1432132 h 3782990"/>
              <a:gd name="connsiteX20" fmla="*/ 8849101 w 8849101"/>
              <a:gd name="connsiteY20" fmla="*/ 1934729 h 3782990"/>
              <a:gd name="connsiteX21" fmla="*/ 8849101 w 8849101"/>
              <a:gd name="connsiteY21" fmla="*/ 2475156 h 3782990"/>
              <a:gd name="connsiteX22" fmla="*/ 8849101 w 8849101"/>
              <a:gd name="connsiteY22" fmla="*/ 2902094 h 3782990"/>
              <a:gd name="connsiteX23" fmla="*/ 8849101 w 8849101"/>
              <a:gd name="connsiteY23" fmla="*/ 3782990 h 3782990"/>
              <a:gd name="connsiteX24" fmla="*/ 8347652 w 8849101"/>
              <a:gd name="connsiteY24" fmla="*/ 3782990 h 3782990"/>
              <a:gd name="connsiteX25" fmla="*/ 7934694 w 8849101"/>
              <a:gd name="connsiteY25" fmla="*/ 3782990 h 3782990"/>
              <a:gd name="connsiteX26" fmla="*/ 7256263 w 8849101"/>
              <a:gd name="connsiteY26" fmla="*/ 3782990 h 3782990"/>
              <a:gd name="connsiteX27" fmla="*/ 6666323 w 8849101"/>
              <a:gd name="connsiteY27" fmla="*/ 3782990 h 3782990"/>
              <a:gd name="connsiteX28" fmla="*/ 5987892 w 8849101"/>
              <a:gd name="connsiteY28" fmla="*/ 3782990 h 3782990"/>
              <a:gd name="connsiteX29" fmla="*/ 5574934 w 8849101"/>
              <a:gd name="connsiteY29" fmla="*/ 3782990 h 3782990"/>
              <a:gd name="connsiteX30" fmla="*/ 4896503 w 8849101"/>
              <a:gd name="connsiteY30" fmla="*/ 3782990 h 3782990"/>
              <a:gd name="connsiteX31" fmla="*/ 4572036 w 8849101"/>
              <a:gd name="connsiteY31" fmla="*/ 3782990 h 3782990"/>
              <a:gd name="connsiteX32" fmla="*/ 3982095 w 8849101"/>
              <a:gd name="connsiteY32" fmla="*/ 3782990 h 3782990"/>
              <a:gd name="connsiteX33" fmla="*/ 3480646 w 8849101"/>
              <a:gd name="connsiteY33" fmla="*/ 3782990 h 3782990"/>
              <a:gd name="connsiteX34" fmla="*/ 2890706 w 8849101"/>
              <a:gd name="connsiteY34" fmla="*/ 3782990 h 3782990"/>
              <a:gd name="connsiteX35" fmla="*/ 2300766 w 8849101"/>
              <a:gd name="connsiteY35" fmla="*/ 3782990 h 3782990"/>
              <a:gd name="connsiteX36" fmla="*/ 1976299 w 8849101"/>
              <a:gd name="connsiteY36" fmla="*/ 3782990 h 3782990"/>
              <a:gd name="connsiteX37" fmla="*/ 1474850 w 8849101"/>
              <a:gd name="connsiteY37" fmla="*/ 3782990 h 3782990"/>
              <a:gd name="connsiteX38" fmla="*/ 707928 w 8849101"/>
              <a:gd name="connsiteY38" fmla="*/ 3782990 h 3782990"/>
              <a:gd name="connsiteX39" fmla="*/ 0 w 8849101"/>
              <a:gd name="connsiteY39" fmla="*/ 3782990 h 3782990"/>
              <a:gd name="connsiteX40" fmla="*/ 0 w 8849101"/>
              <a:gd name="connsiteY40" fmla="*/ 3356053 h 3782990"/>
              <a:gd name="connsiteX41" fmla="*/ 0 w 8849101"/>
              <a:gd name="connsiteY41" fmla="*/ 2815625 h 3782990"/>
              <a:gd name="connsiteX42" fmla="*/ 0 w 8849101"/>
              <a:gd name="connsiteY42" fmla="*/ 2275198 h 3782990"/>
              <a:gd name="connsiteX43" fmla="*/ 0 w 8849101"/>
              <a:gd name="connsiteY43" fmla="*/ 1659111 h 3782990"/>
              <a:gd name="connsiteX44" fmla="*/ 0 w 8849101"/>
              <a:gd name="connsiteY44" fmla="*/ 1080854 h 3782990"/>
              <a:gd name="connsiteX45" fmla="*/ 0 w 8849101"/>
              <a:gd name="connsiteY45" fmla="*/ 464767 h 3782990"/>
              <a:gd name="connsiteX46" fmla="*/ 0 w 8849101"/>
              <a:gd name="connsiteY46" fmla="*/ 0 h 37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49101" h="3782990" fill="none" extrusionOk="0">
                <a:moveTo>
                  <a:pt x="0" y="0"/>
                </a:moveTo>
                <a:cubicBezTo>
                  <a:pt x="210672" y="-11906"/>
                  <a:pt x="402445" y="31669"/>
                  <a:pt x="766922" y="0"/>
                </a:cubicBezTo>
                <a:cubicBezTo>
                  <a:pt x="1131399" y="-31669"/>
                  <a:pt x="1073579" y="3713"/>
                  <a:pt x="1179880" y="0"/>
                </a:cubicBezTo>
                <a:cubicBezTo>
                  <a:pt x="1286181" y="-3713"/>
                  <a:pt x="1729129" y="80262"/>
                  <a:pt x="1946802" y="0"/>
                </a:cubicBezTo>
                <a:cubicBezTo>
                  <a:pt x="2164475" y="-80262"/>
                  <a:pt x="2283074" y="63388"/>
                  <a:pt x="2536742" y="0"/>
                </a:cubicBezTo>
                <a:cubicBezTo>
                  <a:pt x="2790410" y="-63388"/>
                  <a:pt x="2748069" y="28630"/>
                  <a:pt x="2861209" y="0"/>
                </a:cubicBezTo>
                <a:cubicBezTo>
                  <a:pt x="2974349" y="-28630"/>
                  <a:pt x="3103703" y="8474"/>
                  <a:pt x="3274167" y="0"/>
                </a:cubicBezTo>
                <a:cubicBezTo>
                  <a:pt x="3444631" y="-8474"/>
                  <a:pt x="3585875" y="731"/>
                  <a:pt x="3775616" y="0"/>
                </a:cubicBezTo>
                <a:cubicBezTo>
                  <a:pt x="3965357" y="-731"/>
                  <a:pt x="4047360" y="9923"/>
                  <a:pt x="4277065" y="0"/>
                </a:cubicBezTo>
                <a:cubicBezTo>
                  <a:pt x="4506770" y="-9923"/>
                  <a:pt x="4682200" y="65273"/>
                  <a:pt x="5043988" y="0"/>
                </a:cubicBezTo>
                <a:cubicBezTo>
                  <a:pt x="5405776" y="-65273"/>
                  <a:pt x="5247034" y="26651"/>
                  <a:pt x="5368455" y="0"/>
                </a:cubicBezTo>
                <a:cubicBezTo>
                  <a:pt x="5489876" y="-26651"/>
                  <a:pt x="5700908" y="46653"/>
                  <a:pt x="5958395" y="0"/>
                </a:cubicBezTo>
                <a:cubicBezTo>
                  <a:pt x="6215882" y="-46653"/>
                  <a:pt x="6191303" y="4500"/>
                  <a:pt x="6371353" y="0"/>
                </a:cubicBezTo>
                <a:cubicBezTo>
                  <a:pt x="6551403" y="-4500"/>
                  <a:pt x="6730291" y="63141"/>
                  <a:pt x="6961293" y="0"/>
                </a:cubicBezTo>
                <a:cubicBezTo>
                  <a:pt x="7192295" y="-63141"/>
                  <a:pt x="7334472" y="24717"/>
                  <a:pt x="7462742" y="0"/>
                </a:cubicBezTo>
                <a:cubicBezTo>
                  <a:pt x="7591012" y="-24717"/>
                  <a:pt x="7860669" y="21711"/>
                  <a:pt x="7964191" y="0"/>
                </a:cubicBezTo>
                <a:cubicBezTo>
                  <a:pt x="8067713" y="-21711"/>
                  <a:pt x="8434565" y="78022"/>
                  <a:pt x="8849101" y="0"/>
                </a:cubicBezTo>
                <a:cubicBezTo>
                  <a:pt x="8897345" y="157392"/>
                  <a:pt x="8819218" y="325851"/>
                  <a:pt x="8849101" y="464767"/>
                </a:cubicBezTo>
                <a:cubicBezTo>
                  <a:pt x="8878984" y="603683"/>
                  <a:pt x="8833751" y="853573"/>
                  <a:pt x="8849101" y="967365"/>
                </a:cubicBezTo>
                <a:cubicBezTo>
                  <a:pt x="8864451" y="1081157"/>
                  <a:pt x="8846363" y="1243812"/>
                  <a:pt x="8849101" y="1432132"/>
                </a:cubicBezTo>
                <a:cubicBezTo>
                  <a:pt x="8851839" y="1620452"/>
                  <a:pt x="8823377" y="1714198"/>
                  <a:pt x="8849101" y="1934729"/>
                </a:cubicBezTo>
                <a:cubicBezTo>
                  <a:pt x="8874825" y="2155260"/>
                  <a:pt x="8827561" y="2289282"/>
                  <a:pt x="8849101" y="2475156"/>
                </a:cubicBezTo>
                <a:cubicBezTo>
                  <a:pt x="8870641" y="2661030"/>
                  <a:pt x="8845308" y="2816688"/>
                  <a:pt x="8849101" y="2902094"/>
                </a:cubicBezTo>
                <a:cubicBezTo>
                  <a:pt x="8852894" y="2987500"/>
                  <a:pt x="8835049" y="3500211"/>
                  <a:pt x="8849101" y="3782990"/>
                </a:cubicBezTo>
                <a:cubicBezTo>
                  <a:pt x="8689417" y="3828252"/>
                  <a:pt x="8524270" y="3727974"/>
                  <a:pt x="8347652" y="3782990"/>
                </a:cubicBezTo>
                <a:cubicBezTo>
                  <a:pt x="8171034" y="3838006"/>
                  <a:pt x="8129696" y="3775534"/>
                  <a:pt x="7934694" y="3782990"/>
                </a:cubicBezTo>
                <a:cubicBezTo>
                  <a:pt x="7739692" y="3790446"/>
                  <a:pt x="7477932" y="3769228"/>
                  <a:pt x="7256263" y="3782990"/>
                </a:cubicBezTo>
                <a:cubicBezTo>
                  <a:pt x="7034594" y="3796752"/>
                  <a:pt x="6894883" y="3781656"/>
                  <a:pt x="6666323" y="3782990"/>
                </a:cubicBezTo>
                <a:cubicBezTo>
                  <a:pt x="6437763" y="3784324"/>
                  <a:pt x="6323739" y="3709745"/>
                  <a:pt x="5987892" y="3782990"/>
                </a:cubicBezTo>
                <a:cubicBezTo>
                  <a:pt x="5652045" y="3856235"/>
                  <a:pt x="5704214" y="3766192"/>
                  <a:pt x="5574934" y="3782990"/>
                </a:cubicBezTo>
                <a:cubicBezTo>
                  <a:pt x="5445654" y="3799788"/>
                  <a:pt x="5098892" y="3777491"/>
                  <a:pt x="4896503" y="3782990"/>
                </a:cubicBezTo>
                <a:cubicBezTo>
                  <a:pt x="4694114" y="3788489"/>
                  <a:pt x="4682131" y="3756136"/>
                  <a:pt x="4572036" y="3782990"/>
                </a:cubicBezTo>
                <a:cubicBezTo>
                  <a:pt x="4461941" y="3809844"/>
                  <a:pt x="4203030" y="3760144"/>
                  <a:pt x="3982095" y="3782990"/>
                </a:cubicBezTo>
                <a:cubicBezTo>
                  <a:pt x="3761160" y="3805836"/>
                  <a:pt x="3649664" y="3731729"/>
                  <a:pt x="3480646" y="3782990"/>
                </a:cubicBezTo>
                <a:cubicBezTo>
                  <a:pt x="3311628" y="3834251"/>
                  <a:pt x="3175652" y="3732656"/>
                  <a:pt x="2890706" y="3782990"/>
                </a:cubicBezTo>
                <a:cubicBezTo>
                  <a:pt x="2605760" y="3833324"/>
                  <a:pt x="2521743" y="3732863"/>
                  <a:pt x="2300766" y="3782990"/>
                </a:cubicBezTo>
                <a:cubicBezTo>
                  <a:pt x="2079789" y="3833117"/>
                  <a:pt x="2112273" y="3781701"/>
                  <a:pt x="1976299" y="3782990"/>
                </a:cubicBezTo>
                <a:cubicBezTo>
                  <a:pt x="1840325" y="3784279"/>
                  <a:pt x="1632056" y="3764306"/>
                  <a:pt x="1474850" y="3782990"/>
                </a:cubicBezTo>
                <a:cubicBezTo>
                  <a:pt x="1317644" y="3801674"/>
                  <a:pt x="1030335" y="3706417"/>
                  <a:pt x="707928" y="3782990"/>
                </a:cubicBezTo>
                <a:cubicBezTo>
                  <a:pt x="385521" y="3859563"/>
                  <a:pt x="331864" y="3735176"/>
                  <a:pt x="0" y="3782990"/>
                </a:cubicBezTo>
                <a:cubicBezTo>
                  <a:pt x="-11226" y="3610853"/>
                  <a:pt x="37496" y="3565660"/>
                  <a:pt x="0" y="3356053"/>
                </a:cubicBezTo>
                <a:cubicBezTo>
                  <a:pt x="-37496" y="3146446"/>
                  <a:pt x="54746" y="2945965"/>
                  <a:pt x="0" y="2815625"/>
                </a:cubicBezTo>
                <a:cubicBezTo>
                  <a:pt x="-54746" y="2685285"/>
                  <a:pt x="53334" y="2406294"/>
                  <a:pt x="0" y="2275198"/>
                </a:cubicBezTo>
                <a:cubicBezTo>
                  <a:pt x="-53334" y="2144102"/>
                  <a:pt x="73202" y="1831363"/>
                  <a:pt x="0" y="1659111"/>
                </a:cubicBezTo>
                <a:cubicBezTo>
                  <a:pt x="-73202" y="1486859"/>
                  <a:pt x="23494" y="1343062"/>
                  <a:pt x="0" y="1080854"/>
                </a:cubicBezTo>
                <a:cubicBezTo>
                  <a:pt x="-23494" y="818646"/>
                  <a:pt x="66441" y="638733"/>
                  <a:pt x="0" y="464767"/>
                </a:cubicBezTo>
                <a:cubicBezTo>
                  <a:pt x="-66441" y="290801"/>
                  <a:pt x="40499" y="181502"/>
                  <a:pt x="0" y="0"/>
                </a:cubicBezTo>
                <a:close/>
              </a:path>
              <a:path w="8849101" h="3782990" stroke="0" extrusionOk="0">
                <a:moveTo>
                  <a:pt x="0" y="0"/>
                </a:moveTo>
                <a:cubicBezTo>
                  <a:pt x="178837" y="-27777"/>
                  <a:pt x="430944" y="45686"/>
                  <a:pt x="678431" y="0"/>
                </a:cubicBezTo>
                <a:cubicBezTo>
                  <a:pt x="925918" y="-45686"/>
                  <a:pt x="1094028" y="15184"/>
                  <a:pt x="1268371" y="0"/>
                </a:cubicBezTo>
                <a:cubicBezTo>
                  <a:pt x="1442714" y="-15184"/>
                  <a:pt x="1669926" y="50086"/>
                  <a:pt x="1858311" y="0"/>
                </a:cubicBezTo>
                <a:cubicBezTo>
                  <a:pt x="2046696" y="-50086"/>
                  <a:pt x="2336177" y="8939"/>
                  <a:pt x="2536742" y="0"/>
                </a:cubicBezTo>
                <a:cubicBezTo>
                  <a:pt x="2737307" y="-8939"/>
                  <a:pt x="2988364" y="44972"/>
                  <a:pt x="3215173" y="0"/>
                </a:cubicBezTo>
                <a:cubicBezTo>
                  <a:pt x="3441982" y="-44972"/>
                  <a:pt x="3456061" y="29302"/>
                  <a:pt x="3628131" y="0"/>
                </a:cubicBezTo>
                <a:cubicBezTo>
                  <a:pt x="3800201" y="-29302"/>
                  <a:pt x="3791428" y="5648"/>
                  <a:pt x="3952598" y="0"/>
                </a:cubicBezTo>
                <a:cubicBezTo>
                  <a:pt x="4113768" y="-5648"/>
                  <a:pt x="4349818" y="3081"/>
                  <a:pt x="4454048" y="0"/>
                </a:cubicBezTo>
                <a:cubicBezTo>
                  <a:pt x="4558278" y="-3081"/>
                  <a:pt x="4664039" y="17491"/>
                  <a:pt x="4778515" y="0"/>
                </a:cubicBezTo>
                <a:cubicBezTo>
                  <a:pt x="4892991" y="-17491"/>
                  <a:pt x="5173551" y="2996"/>
                  <a:pt x="5368455" y="0"/>
                </a:cubicBezTo>
                <a:cubicBezTo>
                  <a:pt x="5563359" y="-2996"/>
                  <a:pt x="5640750" y="14740"/>
                  <a:pt x="5869904" y="0"/>
                </a:cubicBezTo>
                <a:cubicBezTo>
                  <a:pt x="6099058" y="-14740"/>
                  <a:pt x="6384290" y="10866"/>
                  <a:pt x="6548335" y="0"/>
                </a:cubicBezTo>
                <a:cubicBezTo>
                  <a:pt x="6712380" y="-10866"/>
                  <a:pt x="7074128" y="41437"/>
                  <a:pt x="7226766" y="0"/>
                </a:cubicBezTo>
                <a:cubicBezTo>
                  <a:pt x="7379404" y="-41437"/>
                  <a:pt x="7509148" y="2958"/>
                  <a:pt x="7639724" y="0"/>
                </a:cubicBezTo>
                <a:cubicBezTo>
                  <a:pt x="7770300" y="-2958"/>
                  <a:pt x="8083149" y="80704"/>
                  <a:pt x="8318155" y="0"/>
                </a:cubicBezTo>
                <a:cubicBezTo>
                  <a:pt x="8553161" y="-80704"/>
                  <a:pt x="8714718" y="4665"/>
                  <a:pt x="8849101" y="0"/>
                </a:cubicBezTo>
                <a:cubicBezTo>
                  <a:pt x="8865111" y="168900"/>
                  <a:pt x="8831997" y="303876"/>
                  <a:pt x="8849101" y="502597"/>
                </a:cubicBezTo>
                <a:cubicBezTo>
                  <a:pt x="8866205" y="701318"/>
                  <a:pt x="8824903" y="922854"/>
                  <a:pt x="8849101" y="1043024"/>
                </a:cubicBezTo>
                <a:cubicBezTo>
                  <a:pt x="8873299" y="1163194"/>
                  <a:pt x="8800439" y="1309741"/>
                  <a:pt x="8849101" y="1469962"/>
                </a:cubicBezTo>
                <a:cubicBezTo>
                  <a:pt x="8897763" y="1630183"/>
                  <a:pt x="8830163" y="1767305"/>
                  <a:pt x="8849101" y="1896899"/>
                </a:cubicBezTo>
                <a:cubicBezTo>
                  <a:pt x="8868039" y="2026493"/>
                  <a:pt x="8842941" y="2175178"/>
                  <a:pt x="8849101" y="2361667"/>
                </a:cubicBezTo>
                <a:cubicBezTo>
                  <a:pt x="8855261" y="2548156"/>
                  <a:pt x="8795889" y="2742668"/>
                  <a:pt x="8849101" y="2902094"/>
                </a:cubicBezTo>
                <a:cubicBezTo>
                  <a:pt x="8902313" y="3061520"/>
                  <a:pt x="8794534" y="3495732"/>
                  <a:pt x="8849101" y="3782990"/>
                </a:cubicBezTo>
                <a:cubicBezTo>
                  <a:pt x="8608871" y="3815048"/>
                  <a:pt x="8312658" y="3757565"/>
                  <a:pt x="8170670" y="3782990"/>
                </a:cubicBezTo>
                <a:cubicBezTo>
                  <a:pt x="8028682" y="3808415"/>
                  <a:pt x="7898782" y="3767474"/>
                  <a:pt x="7757712" y="3782990"/>
                </a:cubicBezTo>
                <a:cubicBezTo>
                  <a:pt x="7616642" y="3798506"/>
                  <a:pt x="7209835" y="3704241"/>
                  <a:pt x="6990790" y="3782990"/>
                </a:cubicBezTo>
                <a:cubicBezTo>
                  <a:pt x="6771745" y="3861739"/>
                  <a:pt x="6729979" y="3759918"/>
                  <a:pt x="6577832" y="3782990"/>
                </a:cubicBezTo>
                <a:cubicBezTo>
                  <a:pt x="6425685" y="3806062"/>
                  <a:pt x="6260470" y="3714272"/>
                  <a:pt x="5987892" y="3782990"/>
                </a:cubicBezTo>
                <a:cubicBezTo>
                  <a:pt x="5715314" y="3851708"/>
                  <a:pt x="5455236" y="3775067"/>
                  <a:pt x="5309461" y="3782990"/>
                </a:cubicBezTo>
                <a:cubicBezTo>
                  <a:pt x="5163686" y="3790913"/>
                  <a:pt x="5103482" y="3782783"/>
                  <a:pt x="4984994" y="3782990"/>
                </a:cubicBezTo>
                <a:cubicBezTo>
                  <a:pt x="4866506" y="3783197"/>
                  <a:pt x="4608325" y="3754082"/>
                  <a:pt x="4306562" y="3782990"/>
                </a:cubicBezTo>
                <a:cubicBezTo>
                  <a:pt x="4004799" y="3811898"/>
                  <a:pt x="4043250" y="3774036"/>
                  <a:pt x="3893604" y="3782990"/>
                </a:cubicBezTo>
                <a:cubicBezTo>
                  <a:pt x="3743958" y="3791944"/>
                  <a:pt x="3619309" y="3753113"/>
                  <a:pt x="3392155" y="3782990"/>
                </a:cubicBezTo>
                <a:cubicBezTo>
                  <a:pt x="3165001" y="3812867"/>
                  <a:pt x="3077704" y="3772709"/>
                  <a:pt x="2979197" y="3782990"/>
                </a:cubicBezTo>
                <a:cubicBezTo>
                  <a:pt x="2880690" y="3793271"/>
                  <a:pt x="2633514" y="3760944"/>
                  <a:pt x="2477748" y="3782990"/>
                </a:cubicBezTo>
                <a:cubicBezTo>
                  <a:pt x="2321982" y="3805036"/>
                  <a:pt x="2312295" y="3761838"/>
                  <a:pt x="2153281" y="3782990"/>
                </a:cubicBezTo>
                <a:cubicBezTo>
                  <a:pt x="1994267" y="3804142"/>
                  <a:pt x="1821378" y="3767508"/>
                  <a:pt x="1651832" y="3782990"/>
                </a:cubicBezTo>
                <a:cubicBezTo>
                  <a:pt x="1482286" y="3798472"/>
                  <a:pt x="1201616" y="3733643"/>
                  <a:pt x="973401" y="3782990"/>
                </a:cubicBezTo>
                <a:cubicBezTo>
                  <a:pt x="745186" y="3832337"/>
                  <a:pt x="728855" y="3770478"/>
                  <a:pt x="560443" y="3782990"/>
                </a:cubicBezTo>
                <a:cubicBezTo>
                  <a:pt x="392031" y="3795502"/>
                  <a:pt x="265850" y="3777423"/>
                  <a:pt x="0" y="3782990"/>
                </a:cubicBezTo>
                <a:cubicBezTo>
                  <a:pt x="-51987" y="3678629"/>
                  <a:pt x="56547" y="3450748"/>
                  <a:pt x="0" y="3280393"/>
                </a:cubicBezTo>
                <a:cubicBezTo>
                  <a:pt x="-56547" y="3110038"/>
                  <a:pt x="59149" y="2947537"/>
                  <a:pt x="0" y="2664306"/>
                </a:cubicBezTo>
                <a:cubicBezTo>
                  <a:pt x="-59149" y="2381075"/>
                  <a:pt x="3928" y="2328704"/>
                  <a:pt x="0" y="2237368"/>
                </a:cubicBezTo>
                <a:cubicBezTo>
                  <a:pt x="-3928" y="2146032"/>
                  <a:pt x="58446" y="1816900"/>
                  <a:pt x="0" y="1621281"/>
                </a:cubicBezTo>
                <a:cubicBezTo>
                  <a:pt x="-58446" y="1425662"/>
                  <a:pt x="19982" y="1279732"/>
                  <a:pt x="0" y="1043024"/>
                </a:cubicBezTo>
                <a:cubicBezTo>
                  <a:pt x="-19982" y="806316"/>
                  <a:pt x="40170" y="781263"/>
                  <a:pt x="0" y="540427"/>
                </a:cubicBezTo>
                <a:cubicBezTo>
                  <a:pt x="-40170" y="299591"/>
                  <a:pt x="47604" y="211979"/>
                  <a:pt x="0" y="0"/>
                </a:cubicBezTo>
                <a:close/>
              </a:path>
            </a:pathLst>
          </a:custGeom>
          <a:ln w="19050">
            <a:solidFill>
              <a:srgbClr val="002D61"/>
            </a:solidFill>
            <a:extLst>
              <a:ext uri="{C807C97D-BFC1-408E-A445-0C87EB9F89A2}">
                <ask:lineSketchStyleProps xmlns:ask="http://schemas.microsoft.com/office/drawing/2018/sketchyshapes" sd="108185254">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73307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p:pic>
        <p:nvPicPr>
          <p:cNvPr id="4" name="Picture 3">
            <a:extLst>
              <a:ext uri="{FF2B5EF4-FFF2-40B4-BE49-F238E27FC236}">
                <a16:creationId xmlns:a16="http://schemas.microsoft.com/office/drawing/2014/main" id="{8E8DF39C-B956-AA5F-805F-3D6EEC207E62}"/>
              </a:ext>
            </a:extLst>
          </p:cNvPr>
          <p:cNvPicPr>
            <a:picLocks noChangeAspect="1"/>
          </p:cNvPicPr>
          <p:nvPr/>
        </p:nvPicPr>
        <p:blipFill>
          <a:blip r:embed="rId2"/>
          <a:stretch>
            <a:fillRect/>
          </a:stretch>
        </p:blipFill>
        <p:spPr>
          <a:xfrm>
            <a:off x="2864497" y="2408242"/>
            <a:ext cx="8849101" cy="3782990"/>
          </a:xfrm>
          <a:custGeom>
            <a:avLst/>
            <a:gdLst>
              <a:gd name="connsiteX0" fmla="*/ 0 w 8849101"/>
              <a:gd name="connsiteY0" fmla="*/ 0 h 3782990"/>
              <a:gd name="connsiteX1" fmla="*/ 766922 w 8849101"/>
              <a:gd name="connsiteY1" fmla="*/ 0 h 3782990"/>
              <a:gd name="connsiteX2" fmla="*/ 1179880 w 8849101"/>
              <a:gd name="connsiteY2" fmla="*/ 0 h 3782990"/>
              <a:gd name="connsiteX3" fmla="*/ 1946802 w 8849101"/>
              <a:gd name="connsiteY3" fmla="*/ 0 h 3782990"/>
              <a:gd name="connsiteX4" fmla="*/ 2536742 w 8849101"/>
              <a:gd name="connsiteY4" fmla="*/ 0 h 3782990"/>
              <a:gd name="connsiteX5" fmla="*/ 2861209 w 8849101"/>
              <a:gd name="connsiteY5" fmla="*/ 0 h 3782990"/>
              <a:gd name="connsiteX6" fmla="*/ 3274167 w 8849101"/>
              <a:gd name="connsiteY6" fmla="*/ 0 h 3782990"/>
              <a:gd name="connsiteX7" fmla="*/ 3775616 w 8849101"/>
              <a:gd name="connsiteY7" fmla="*/ 0 h 3782990"/>
              <a:gd name="connsiteX8" fmla="*/ 4277065 w 8849101"/>
              <a:gd name="connsiteY8" fmla="*/ 0 h 3782990"/>
              <a:gd name="connsiteX9" fmla="*/ 5043988 w 8849101"/>
              <a:gd name="connsiteY9" fmla="*/ 0 h 3782990"/>
              <a:gd name="connsiteX10" fmla="*/ 5368455 w 8849101"/>
              <a:gd name="connsiteY10" fmla="*/ 0 h 3782990"/>
              <a:gd name="connsiteX11" fmla="*/ 5958395 w 8849101"/>
              <a:gd name="connsiteY11" fmla="*/ 0 h 3782990"/>
              <a:gd name="connsiteX12" fmla="*/ 6371353 w 8849101"/>
              <a:gd name="connsiteY12" fmla="*/ 0 h 3782990"/>
              <a:gd name="connsiteX13" fmla="*/ 6961293 w 8849101"/>
              <a:gd name="connsiteY13" fmla="*/ 0 h 3782990"/>
              <a:gd name="connsiteX14" fmla="*/ 7462742 w 8849101"/>
              <a:gd name="connsiteY14" fmla="*/ 0 h 3782990"/>
              <a:gd name="connsiteX15" fmla="*/ 7964191 w 8849101"/>
              <a:gd name="connsiteY15" fmla="*/ 0 h 3782990"/>
              <a:gd name="connsiteX16" fmla="*/ 8849101 w 8849101"/>
              <a:gd name="connsiteY16" fmla="*/ 0 h 3782990"/>
              <a:gd name="connsiteX17" fmla="*/ 8849101 w 8849101"/>
              <a:gd name="connsiteY17" fmla="*/ 464767 h 3782990"/>
              <a:gd name="connsiteX18" fmla="*/ 8849101 w 8849101"/>
              <a:gd name="connsiteY18" fmla="*/ 967365 h 3782990"/>
              <a:gd name="connsiteX19" fmla="*/ 8849101 w 8849101"/>
              <a:gd name="connsiteY19" fmla="*/ 1432132 h 3782990"/>
              <a:gd name="connsiteX20" fmla="*/ 8849101 w 8849101"/>
              <a:gd name="connsiteY20" fmla="*/ 1934729 h 3782990"/>
              <a:gd name="connsiteX21" fmla="*/ 8849101 w 8849101"/>
              <a:gd name="connsiteY21" fmla="*/ 2475156 h 3782990"/>
              <a:gd name="connsiteX22" fmla="*/ 8849101 w 8849101"/>
              <a:gd name="connsiteY22" fmla="*/ 2902094 h 3782990"/>
              <a:gd name="connsiteX23" fmla="*/ 8849101 w 8849101"/>
              <a:gd name="connsiteY23" fmla="*/ 3782990 h 3782990"/>
              <a:gd name="connsiteX24" fmla="*/ 8347652 w 8849101"/>
              <a:gd name="connsiteY24" fmla="*/ 3782990 h 3782990"/>
              <a:gd name="connsiteX25" fmla="*/ 7934694 w 8849101"/>
              <a:gd name="connsiteY25" fmla="*/ 3782990 h 3782990"/>
              <a:gd name="connsiteX26" fmla="*/ 7256263 w 8849101"/>
              <a:gd name="connsiteY26" fmla="*/ 3782990 h 3782990"/>
              <a:gd name="connsiteX27" fmla="*/ 6666323 w 8849101"/>
              <a:gd name="connsiteY27" fmla="*/ 3782990 h 3782990"/>
              <a:gd name="connsiteX28" fmla="*/ 5987892 w 8849101"/>
              <a:gd name="connsiteY28" fmla="*/ 3782990 h 3782990"/>
              <a:gd name="connsiteX29" fmla="*/ 5574934 w 8849101"/>
              <a:gd name="connsiteY29" fmla="*/ 3782990 h 3782990"/>
              <a:gd name="connsiteX30" fmla="*/ 4896503 w 8849101"/>
              <a:gd name="connsiteY30" fmla="*/ 3782990 h 3782990"/>
              <a:gd name="connsiteX31" fmla="*/ 4572036 w 8849101"/>
              <a:gd name="connsiteY31" fmla="*/ 3782990 h 3782990"/>
              <a:gd name="connsiteX32" fmla="*/ 3982095 w 8849101"/>
              <a:gd name="connsiteY32" fmla="*/ 3782990 h 3782990"/>
              <a:gd name="connsiteX33" fmla="*/ 3480646 w 8849101"/>
              <a:gd name="connsiteY33" fmla="*/ 3782990 h 3782990"/>
              <a:gd name="connsiteX34" fmla="*/ 2890706 w 8849101"/>
              <a:gd name="connsiteY34" fmla="*/ 3782990 h 3782990"/>
              <a:gd name="connsiteX35" fmla="*/ 2300766 w 8849101"/>
              <a:gd name="connsiteY35" fmla="*/ 3782990 h 3782990"/>
              <a:gd name="connsiteX36" fmla="*/ 1976299 w 8849101"/>
              <a:gd name="connsiteY36" fmla="*/ 3782990 h 3782990"/>
              <a:gd name="connsiteX37" fmla="*/ 1474850 w 8849101"/>
              <a:gd name="connsiteY37" fmla="*/ 3782990 h 3782990"/>
              <a:gd name="connsiteX38" fmla="*/ 707928 w 8849101"/>
              <a:gd name="connsiteY38" fmla="*/ 3782990 h 3782990"/>
              <a:gd name="connsiteX39" fmla="*/ 0 w 8849101"/>
              <a:gd name="connsiteY39" fmla="*/ 3782990 h 3782990"/>
              <a:gd name="connsiteX40" fmla="*/ 0 w 8849101"/>
              <a:gd name="connsiteY40" fmla="*/ 3356053 h 3782990"/>
              <a:gd name="connsiteX41" fmla="*/ 0 w 8849101"/>
              <a:gd name="connsiteY41" fmla="*/ 2815625 h 3782990"/>
              <a:gd name="connsiteX42" fmla="*/ 0 w 8849101"/>
              <a:gd name="connsiteY42" fmla="*/ 2275198 h 3782990"/>
              <a:gd name="connsiteX43" fmla="*/ 0 w 8849101"/>
              <a:gd name="connsiteY43" fmla="*/ 1659111 h 3782990"/>
              <a:gd name="connsiteX44" fmla="*/ 0 w 8849101"/>
              <a:gd name="connsiteY44" fmla="*/ 1080854 h 3782990"/>
              <a:gd name="connsiteX45" fmla="*/ 0 w 8849101"/>
              <a:gd name="connsiteY45" fmla="*/ 464767 h 3782990"/>
              <a:gd name="connsiteX46" fmla="*/ 0 w 8849101"/>
              <a:gd name="connsiteY46" fmla="*/ 0 h 37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49101" h="3782990" fill="none" extrusionOk="0">
                <a:moveTo>
                  <a:pt x="0" y="0"/>
                </a:moveTo>
                <a:cubicBezTo>
                  <a:pt x="210672" y="-11906"/>
                  <a:pt x="402445" y="31669"/>
                  <a:pt x="766922" y="0"/>
                </a:cubicBezTo>
                <a:cubicBezTo>
                  <a:pt x="1131399" y="-31669"/>
                  <a:pt x="1073579" y="3713"/>
                  <a:pt x="1179880" y="0"/>
                </a:cubicBezTo>
                <a:cubicBezTo>
                  <a:pt x="1286181" y="-3713"/>
                  <a:pt x="1729129" y="80262"/>
                  <a:pt x="1946802" y="0"/>
                </a:cubicBezTo>
                <a:cubicBezTo>
                  <a:pt x="2164475" y="-80262"/>
                  <a:pt x="2283074" y="63388"/>
                  <a:pt x="2536742" y="0"/>
                </a:cubicBezTo>
                <a:cubicBezTo>
                  <a:pt x="2790410" y="-63388"/>
                  <a:pt x="2748069" y="28630"/>
                  <a:pt x="2861209" y="0"/>
                </a:cubicBezTo>
                <a:cubicBezTo>
                  <a:pt x="2974349" y="-28630"/>
                  <a:pt x="3103703" y="8474"/>
                  <a:pt x="3274167" y="0"/>
                </a:cubicBezTo>
                <a:cubicBezTo>
                  <a:pt x="3444631" y="-8474"/>
                  <a:pt x="3585875" y="731"/>
                  <a:pt x="3775616" y="0"/>
                </a:cubicBezTo>
                <a:cubicBezTo>
                  <a:pt x="3965357" y="-731"/>
                  <a:pt x="4047360" y="9923"/>
                  <a:pt x="4277065" y="0"/>
                </a:cubicBezTo>
                <a:cubicBezTo>
                  <a:pt x="4506770" y="-9923"/>
                  <a:pt x="4682200" y="65273"/>
                  <a:pt x="5043988" y="0"/>
                </a:cubicBezTo>
                <a:cubicBezTo>
                  <a:pt x="5405776" y="-65273"/>
                  <a:pt x="5247034" y="26651"/>
                  <a:pt x="5368455" y="0"/>
                </a:cubicBezTo>
                <a:cubicBezTo>
                  <a:pt x="5489876" y="-26651"/>
                  <a:pt x="5700908" y="46653"/>
                  <a:pt x="5958395" y="0"/>
                </a:cubicBezTo>
                <a:cubicBezTo>
                  <a:pt x="6215882" y="-46653"/>
                  <a:pt x="6191303" y="4500"/>
                  <a:pt x="6371353" y="0"/>
                </a:cubicBezTo>
                <a:cubicBezTo>
                  <a:pt x="6551403" y="-4500"/>
                  <a:pt x="6730291" y="63141"/>
                  <a:pt x="6961293" y="0"/>
                </a:cubicBezTo>
                <a:cubicBezTo>
                  <a:pt x="7192295" y="-63141"/>
                  <a:pt x="7334472" y="24717"/>
                  <a:pt x="7462742" y="0"/>
                </a:cubicBezTo>
                <a:cubicBezTo>
                  <a:pt x="7591012" y="-24717"/>
                  <a:pt x="7860669" y="21711"/>
                  <a:pt x="7964191" y="0"/>
                </a:cubicBezTo>
                <a:cubicBezTo>
                  <a:pt x="8067713" y="-21711"/>
                  <a:pt x="8434565" y="78022"/>
                  <a:pt x="8849101" y="0"/>
                </a:cubicBezTo>
                <a:cubicBezTo>
                  <a:pt x="8897345" y="157392"/>
                  <a:pt x="8819218" y="325851"/>
                  <a:pt x="8849101" y="464767"/>
                </a:cubicBezTo>
                <a:cubicBezTo>
                  <a:pt x="8878984" y="603683"/>
                  <a:pt x="8833751" y="853573"/>
                  <a:pt x="8849101" y="967365"/>
                </a:cubicBezTo>
                <a:cubicBezTo>
                  <a:pt x="8864451" y="1081157"/>
                  <a:pt x="8846363" y="1243812"/>
                  <a:pt x="8849101" y="1432132"/>
                </a:cubicBezTo>
                <a:cubicBezTo>
                  <a:pt x="8851839" y="1620452"/>
                  <a:pt x="8823377" y="1714198"/>
                  <a:pt x="8849101" y="1934729"/>
                </a:cubicBezTo>
                <a:cubicBezTo>
                  <a:pt x="8874825" y="2155260"/>
                  <a:pt x="8827561" y="2289282"/>
                  <a:pt x="8849101" y="2475156"/>
                </a:cubicBezTo>
                <a:cubicBezTo>
                  <a:pt x="8870641" y="2661030"/>
                  <a:pt x="8845308" y="2816688"/>
                  <a:pt x="8849101" y="2902094"/>
                </a:cubicBezTo>
                <a:cubicBezTo>
                  <a:pt x="8852894" y="2987500"/>
                  <a:pt x="8835049" y="3500211"/>
                  <a:pt x="8849101" y="3782990"/>
                </a:cubicBezTo>
                <a:cubicBezTo>
                  <a:pt x="8689417" y="3828252"/>
                  <a:pt x="8524270" y="3727974"/>
                  <a:pt x="8347652" y="3782990"/>
                </a:cubicBezTo>
                <a:cubicBezTo>
                  <a:pt x="8171034" y="3838006"/>
                  <a:pt x="8129696" y="3775534"/>
                  <a:pt x="7934694" y="3782990"/>
                </a:cubicBezTo>
                <a:cubicBezTo>
                  <a:pt x="7739692" y="3790446"/>
                  <a:pt x="7477932" y="3769228"/>
                  <a:pt x="7256263" y="3782990"/>
                </a:cubicBezTo>
                <a:cubicBezTo>
                  <a:pt x="7034594" y="3796752"/>
                  <a:pt x="6894883" y="3781656"/>
                  <a:pt x="6666323" y="3782990"/>
                </a:cubicBezTo>
                <a:cubicBezTo>
                  <a:pt x="6437763" y="3784324"/>
                  <a:pt x="6323739" y="3709745"/>
                  <a:pt x="5987892" y="3782990"/>
                </a:cubicBezTo>
                <a:cubicBezTo>
                  <a:pt x="5652045" y="3856235"/>
                  <a:pt x="5704214" y="3766192"/>
                  <a:pt x="5574934" y="3782990"/>
                </a:cubicBezTo>
                <a:cubicBezTo>
                  <a:pt x="5445654" y="3799788"/>
                  <a:pt x="5098892" y="3777491"/>
                  <a:pt x="4896503" y="3782990"/>
                </a:cubicBezTo>
                <a:cubicBezTo>
                  <a:pt x="4694114" y="3788489"/>
                  <a:pt x="4682131" y="3756136"/>
                  <a:pt x="4572036" y="3782990"/>
                </a:cubicBezTo>
                <a:cubicBezTo>
                  <a:pt x="4461941" y="3809844"/>
                  <a:pt x="4203030" y="3760144"/>
                  <a:pt x="3982095" y="3782990"/>
                </a:cubicBezTo>
                <a:cubicBezTo>
                  <a:pt x="3761160" y="3805836"/>
                  <a:pt x="3649664" y="3731729"/>
                  <a:pt x="3480646" y="3782990"/>
                </a:cubicBezTo>
                <a:cubicBezTo>
                  <a:pt x="3311628" y="3834251"/>
                  <a:pt x="3175652" y="3732656"/>
                  <a:pt x="2890706" y="3782990"/>
                </a:cubicBezTo>
                <a:cubicBezTo>
                  <a:pt x="2605760" y="3833324"/>
                  <a:pt x="2521743" y="3732863"/>
                  <a:pt x="2300766" y="3782990"/>
                </a:cubicBezTo>
                <a:cubicBezTo>
                  <a:pt x="2079789" y="3833117"/>
                  <a:pt x="2112273" y="3781701"/>
                  <a:pt x="1976299" y="3782990"/>
                </a:cubicBezTo>
                <a:cubicBezTo>
                  <a:pt x="1840325" y="3784279"/>
                  <a:pt x="1632056" y="3764306"/>
                  <a:pt x="1474850" y="3782990"/>
                </a:cubicBezTo>
                <a:cubicBezTo>
                  <a:pt x="1317644" y="3801674"/>
                  <a:pt x="1030335" y="3706417"/>
                  <a:pt x="707928" y="3782990"/>
                </a:cubicBezTo>
                <a:cubicBezTo>
                  <a:pt x="385521" y="3859563"/>
                  <a:pt x="331864" y="3735176"/>
                  <a:pt x="0" y="3782990"/>
                </a:cubicBezTo>
                <a:cubicBezTo>
                  <a:pt x="-11226" y="3610853"/>
                  <a:pt x="37496" y="3565660"/>
                  <a:pt x="0" y="3356053"/>
                </a:cubicBezTo>
                <a:cubicBezTo>
                  <a:pt x="-37496" y="3146446"/>
                  <a:pt x="54746" y="2945965"/>
                  <a:pt x="0" y="2815625"/>
                </a:cubicBezTo>
                <a:cubicBezTo>
                  <a:pt x="-54746" y="2685285"/>
                  <a:pt x="53334" y="2406294"/>
                  <a:pt x="0" y="2275198"/>
                </a:cubicBezTo>
                <a:cubicBezTo>
                  <a:pt x="-53334" y="2144102"/>
                  <a:pt x="73202" y="1831363"/>
                  <a:pt x="0" y="1659111"/>
                </a:cubicBezTo>
                <a:cubicBezTo>
                  <a:pt x="-73202" y="1486859"/>
                  <a:pt x="23494" y="1343062"/>
                  <a:pt x="0" y="1080854"/>
                </a:cubicBezTo>
                <a:cubicBezTo>
                  <a:pt x="-23494" y="818646"/>
                  <a:pt x="66441" y="638733"/>
                  <a:pt x="0" y="464767"/>
                </a:cubicBezTo>
                <a:cubicBezTo>
                  <a:pt x="-66441" y="290801"/>
                  <a:pt x="40499" y="181502"/>
                  <a:pt x="0" y="0"/>
                </a:cubicBezTo>
                <a:close/>
              </a:path>
              <a:path w="8849101" h="3782990" stroke="0" extrusionOk="0">
                <a:moveTo>
                  <a:pt x="0" y="0"/>
                </a:moveTo>
                <a:cubicBezTo>
                  <a:pt x="178837" y="-27777"/>
                  <a:pt x="430944" y="45686"/>
                  <a:pt x="678431" y="0"/>
                </a:cubicBezTo>
                <a:cubicBezTo>
                  <a:pt x="925918" y="-45686"/>
                  <a:pt x="1094028" y="15184"/>
                  <a:pt x="1268371" y="0"/>
                </a:cubicBezTo>
                <a:cubicBezTo>
                  <a:pt x="1442714" y="-15184"/>
                  <a:pt x="1669926" y="50086"/>
                  <a:pt x="1858311" y="0"/>
                </a:cubicBezTo>
                <a:cubicBezTo>
                  <a:pt x="2046696" y="-50086"/>
                  <a:pt x="2336177" y="8939"/>
                  <a:pt x="2536742" y="0"/>
                </a:cubicBezTo>
                <a:cubicBezTo>
                  <a:pt x="2737307" y="-8939"/>
                  <a:pt x="2988364" y="44972"/>
                  <a:pt x="3215173" y="0"/>
                </a:cubicBezTo>
                <a:cubicBezTo>
                  <a:pt x="3441982" y="-44972"/>
                  <a:pt x="3456061" y="29302"/>
                  <a:pt x="3628131" y="0"/>
                </a:cubicBezTo>
                <a:cubicBezTo>
                  <a:pt x="3800201" y="-29302"/>
                  <a:pt x="3791428" y="5648"/>
                  <a:pt x="3952598" y="0"/>
                </a:cubicBezTo>
                <a:cubicBezTo>
                  <a:pt x="4113768" y="-5648"/>
                  <a:pt x="4349818" y="3081"/>
                  <a:pt x="4454048" y="0"/>
                </a:cubicBezTo>
                <a:cubicBezTo>
                  <a:pt x="4558278" y="-3081"/>
                  <a:pt x="4664039" y="17491"/>
                  <a:pt x="4778515" y="0"/>
                </a:cubicBezTo>
                <a:cubicBezTo>
                  <a:pt x="4892991" y="-17491"/>
                  <a:pt x="5173551" y="2996"/>
                  <a:pt x="5368455" y="0"/>
                </a:cubicBezTo>
                <a:cubicBezTo>
                  <a:pt x="5563359" y="-2996"/>
                  <a:pt x="5640750" y="14740"/>
                  <a:pt x="5869904" y="0"/>
                </a:cubicBezTo>
                <a:cubicBezTo>
                  <a:pt x="6099058" y="-14740"/>
                  <a:pt x="6384290" y="10866"/>
                  <a:pt x="6548335" y="0"/>
                </a:cubicBezTo>
                <a:cubicBezTo>
                  <a:pt x="6712380" y="-10866"/>
                  <a:pt x="7074128" y="41437"/>
                  <a:pt x="7226766" y="0"/>
                </a:cubicBezTo>
                <a:cubicBezTo>
                  <a:pt x="7379404" y="-41437"/>
                  <a:pt x="7509148" y="2958"/>
                  <a:pt x="7639724" y="0"/>
                </a:cubicBezTo>
                <a:cubicBezTo>
                  <a:pt x="7770300" y="-2958"/>
                  <a:pt x="8083149" y="80704"/>
                  <a:pt x="8318155" y="0"/>
                </a:cubicBezTo>
                <a:cubicBezTo>
                  <a:pt x="8553161" y="-80704"/>
                  <a:pt x="8714718" y="4665"/>
                  <a:pt x="8849101" y="0"/>
                </a:cubicBezTo>
                <a:cubicBezTo>
                  <a:pt x="8865111" y="168900"/>
                  <a:pt x="8831997" y="303876"/>
                  <a:pt x="8849101" y="502597"/>
                </a:cubicBezTo>
                <a:cubicBezTo>
                  <a:pt x="8866205" y="701318"/>
                  <a:pt x="8824903" y="922854"/>
                  <a:pt x="8849101" y="1043024"/>
                </a:cubicBezTo>
                <a:cubicBezTo>
                  <a:pt x="8873299" y="1163194"/>
                  <a:pt x="8800439" y="1309741"/>
                  <a:pt x="8849101" y="1469962"/>
                </a:cubicBezTo>
                <a:cubicBezTo>
                  <a:pt x="8897763" y="1630183"/>
                  <a:pt x="8830163" y="1767305"/>
                  <a:pt x="8849101" y="1896899"/>
                </a:cubicBezTo>
                <a:cubicBezTo>
                  <a:pt x="8868039" y="2026493"/>
                  <a:pt x="8842941" y="2175178"/>
                  <a:pt x="8849101" y="2361667"/>
                </a:cubicBezTo>
                <a:cubicBezTo>
                  <a:pt x="8855261" y="2548156"/>
                  <a:pt x="8795889" y="2742668"/>
                  <a:pt x="8849101" y="2902094"/>
                </a:cubicBezTo>
                <a:cubicBezTo>
                  <a:pt x="8902313" y="3061520"/>
                  <a:pt x="8794534" y="3495732"/>
                  <a:pt x="8849101" y="3782990"/>
                </a:cubicBezTo>
                <a:cubicBezTo>
                  <a:pt x="8608871" y="3815048"/>
                  <a:pt x="8312658" y="3757565"/>
                  <a:pt x="8170670" y="3782990"/>
                </a:cubicBezTo>
                <a:cubicBezTo>
                  <a:pt x="8028682" y="3808415"/>
                  <a:pt x="7898782" y="3767474"/>
                  <a:pt x="7757712" y="3782990"/>
                </a:cubicBezTo>
                <a:cubicBezTo>
                  <a:pt x="7616642" y="3798506"/>
                  <a:pt x="7209835" y="3704241"/>
                  <a:pt x="6990790" y="3782990"/>
                </a:cubicBezTo>
                <a:cubicBezTo>
                  <a:pt x="6771745" y="3861739"/>
                  <a:pt x="6729979" y="3759918"/>
                  <a:pt x="6577832" y="3782990"/>
                </a:cubicBezTo>
                <a:cubicBezTo>
                  <a:pt x="6425685" y="3806062"/>
                  <a:pt x="6260470" y="3714272"/>
                  <a:pt x="5987892" y="3782990"/>
                </a:cubicBezTo>
                <a:cubicBezTo>
                  <a:pt x="5715314" y="3851708"/>
                  <a:pt x="5455236" y="3775067"/>
                  <a:pt x="5309461" y="3782990"/>
                </a:cubicBezTo>
                <a:cubicBezTo>
                  <a:pt x="5163686" y="3790913"/>
                  <a:pt x="5103482" y="3782783"/>
                  <a:pt x="4984994" y="3782990"/>
                </a:cubicBezTo>
                <a:cubicBezTo>
                  <a:pt x="4866506" y="3783197"/>
                  <a:pt x="4608325" y="3754082"/>
                  <a:pt x="4306562" y="3782990"/>
                </a:cubicBezTo>
                <a:cubicBezTo>
                  <a:pt x="4004799" y="3811898"/>
                  <a:pt x="4043250" y="3774036"/>
                  <a:pt x="3893604" y="3782990"/>
                </a:cubicBezTo>
                <a:cubicBezTo>
                  <a:pt x="3743958" y="3791944"/>
                  <a:pt x="3619309" y="3753113"/>
                  <a:pt x="3392155" y="3782990"/>
                </a:cubicBezTo>
                <a:cubicBezTo>
                  <a:pt x="3165001" y="3812867"/>
                  <a:pt x="3077704" y="3772709"/>
                  <a:pt x="2979197" y="3782990"/>
                </a:cubicBezTo>
                <a:cubicBezTo>
                  <a:pt x="2880690" y="3793271"/>
                  <a:pt x="2633514" y="3760944"/>
                  <a:pt x="2477748" y="3782990"/>
                </a:cubicBezTo>
                <a:cubicBezTo>
                  <a:pt x="2321982" y="3805036"/>
                  <a:pt x="2312295" y="3761838"/>
                  <a:pt x="2153281" y="3782990"/>
                </a:cubicBezTo>
                <a:cubicBezTo>
                  <a:pt x="1994267" y="3804142"/>
                  <a:pt x="1821378" y="3767508"/>
                  <a:pt x="1651832" y="3782990"/>
                </a:cubicBezTo>
                <a:cubicBezTo>
                  <a:pt x="1482286" y="3798472"/>
                  <a:pt x="1201616" y="3733643"/>
                  <a:pt x="973401" y="3782990"/>
                </a:cubicBezTo>
                <a:cubicBezTo>
                  <a:pt x="745186" y="3832337"/>
                  <a:pt x="728855" y="3770478"/>
                  <a:pt x="560443" y="3782990"/>
                </a:cubicBezTo>
                <a:cubicBezTo>
                  <a:pt x="392031" y="3795502"/>
                  <a:pt x="265850" y="3777423"/>
                  <a:pt x="0" y="3782990"/>
                </a:cubicBezTo>
                <a:cubicBezTo>
                  <a:pt x="-51987" y="3678629"/>
                  <a:pt x="56547" y="3450748"/>
                  <a:pt x="0" y="3280393"/>
                </a:cubicBezTo>
                <a:cubicBezTo>
                  <a:pt x="-56547" y="3110038"/>
                  <a:pt x="59149" y="2947537"/>
                  <a:pt x="0" y="2664306"/>
                </a:cubicBezTo>
                <a:cubicBezTo>
                  <a:pt x="-59149" y="2381075"/>
                  <a:pt x="3928" y="2328704"/>
                  <a:pt x="0" y="2237368"/>
                </a:cubicBezTo>
                <a:cubicBezTo>
                  <a:pt x="-3928" y="2146032"/>
                  <a:pt x="58446" y="1816900"/>
                  <a:pt x="0" y="1621281"/>
                </a:cubicBezTo>
                <a:cubicBezTo>
                  <a:pt x="-58446" y="1425662"/>
                  <a:pt x="19982" y="1279732"/>
                  <a:pt x="0" y="1043024"/>
                </a:cubicBezTo>
                <a:cubicBezTo>
                  <a:pt x="-19982" y="806316"/>
                  <a:pt x="40170" y="781263"/>
                  <a:pt x="0" y="540427"/>
                </a:cubicBezTo>
                <a:cubicBezTo>
                  <a:pt x="-40170" y="299591"/>
                  <a:pt x="47604" y="211979"/>
                  <a:pt x="0" y="0"/>
                </a:cubicBezTo>
                <a:close/>
              </a:path>
            </a:pathLst>
          </a:custGeom>
          <a:ln w="19050">
            <a:solidFill>
              <a:srgbClr val="002D61"/>
            </a:solidFill>
            <a:extLst>
              <a:ext uri="{C807C97D-BFC1-408E-A445-0C87EB9F89A2}">
                <ask:lineSketchStyleProps xmlns:ask="http://schemas.microsoft.com/office/drawing/2018/sketchyshapes" sd="108185254">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542384" y="2408242"/>
            <a:ext cx="2509934" cy="1020758"/>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stCxn id="7" idx="1"/>
          </p:cNvCxnSpPr>
          <p:nvPr/>
        </p:nvCxnSpPr>
        <p:spPr>
          <a:xfrm flipH="1" flipV="1">
            <a:off x="1772816" y="2127380"/>
            <a:ext cx="3769568" cy="79124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8220272" y="2408242"/>
            <a:ext cx="3163076" cy="932117"/>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endCxn id="12" idx="1"/>
          </p:cNvCxnSpPr>
          <p:nvPr/>
        </p:nvCxnSpPr>
        <p:spPr>
          <a:xfrm flipV="1">
            <a:off x="7289047" y="1345768"/>
            <a:ext cx="2507622" cy="161674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dirty="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p:cNvCxnSpPr>
          <p:nvPr/>
        </p:nvCxnSpPr>
        <p:spPr>
          <a:xfrm flipV="1">
            <a:off x="5127171" y="1345767"/>
            <a:ext cx="4581362" cy="3980532"/>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endCxn id="12" idx="1"/>
          </p:cNvCxnSpPr>
          <p:nvPr/>
        </p:nvCxnSpPr>
        <p:spPr>
          <a:xfrm flipV="1">
            <a:off x="5542384" y="1345768"/>
            <a:ext cx="4254285" cy="3976569"/>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931479" y="2857501"/>
            <a:ext cx="432707" cy="38587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B35A-C904-95A0-300A-C33C2AD64486}"/>
              </a:ext>
            </a:extLst>
          </p:cNvPr>
          <p:cNvSpPr/>
          <p:nvPr/>
        </p:nvSpPr>
        <p:spPr>
          <a:xfrm>
            <a:off x="4845444" y="5236691"/>
            <a:ext cx="310575" cy="37047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E6E29C-BA03-4118-A76E-38847647CD99}"/>
              </a:ext>
            </a:extLst>
          </p:cNvPr>
          <p:cNvSpPr/>
          <p:nvPr/>
        </p:nvSpPr>
        <p:spPr>
          <a:xfrm>
            <a:off x="5347777" y="5229215"/>
            <a:ext cx="310575" cy="37047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F91AF79-0766-1367-0DBE-15F0DD6C9A96}"/>
              </a:ext>
            </a:extLst>
          </p:cNvPr>
          <p:cNvCxnSpPr>
            <a:cxnSpLocks/>
            <a:stCxn id="22" idx="1"/>
          </p:cNvCxnSpPr>
          <p:nvPr/>
        </p:nvCxnSpPr>
        <p:spPr>
          <a:xfrm flipH="1" flipV="1">
            <a:off x="3992336" y="4686839"/>
            <a:ext cx="853108" cy="735087"/>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130A45-47B6-3594-5F6A-C3457CD60B9D}"/>
                  </a:ext>
                </a:extLst>
              </p:cNvPr>
              <p:cNvSpPr txBox="1"/>
              <p:nvPr/>
            </p:nvSpPr>
            <p:spPr>
              <a:xfrm>
                <a:off x="2929465" y="4231918"/>
                <a:ext cx="1062871" cy="938719"/>
              </a:xfrm>
              <a:prstGeom prst="rect">
                <a:avLst/>
              </a:prstGeom>
              <a:solidFill>
                <a:srgbClr val="002D61"/>
              </a:solidFill>
            </p:spPr>
            <p:txBody>
              <a:bodyPr wrap="square" rtlCol="0">
                <a:spAutoFit/>
              </a:bodyPr>
              <a:lstStyle/>
              <a:p>
                <a:r>
                  <a:rPr lang="en-US" sz="1100" dirty="0">
                    <a:solidFill>
                      <a:schemeClr val="bg1"/>
                    </a:solidFill>
                  </a:rPr>
                  <a:t>Values. Ignore absence of a naught </a:t>
                </a:r>
                <a14:m>
                  <m:oMath xmlns:m="http://schemas.openxmlformats.org/officeDocument/2006/math">
                    <m:r>
                      <a:rPr lang="en-US" sz="1100" b="0" i="1" smtClean="0">
                        <a:solidFill>
                          <a:schemeClr val="bg1"/>
                        </a:solidFill>
                        <a:latin typeface="Cambria Math" panose="02040503050406030204" pitchFamily="18" charset="0"/>
                      </a:rPr>
                      <m:t>(0)</m:t>
                    </m:r>
                  </m:oMath>
                </a14:m>
                <a:r>
                  <a:rPr lang="en-US" sz="1100" dirty="0">
                    <a:solidFill>
                      <a:schemeClr val="bg1"/>
                    </a:solidFill>
                  </a:rPr>
                  <a:t> symbol, it should be </a:t>
                </a:r>
                <a14:m>
                  <m:oMath xmlns:m="http://schemas.openxmlformats.org/officeDocument/2006/math">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𝑣</m:t>
                        </m:r>
                      </m:e>
                      <m:sub>
                        <m:r>
                          <a:rPr lang="en-US" sz="1100" b="0" i="1" smtClean="0">
                            <a:solidFill>
                              <a:schemeClr val="bg1"/>
                            </a:solidFill>
                            <a:latin typeface="Cambria Math" panose="02040503050406030204" pitchFamily="18" charset="0"/>
                          </a:rPr>
                          <m:t>0</m:t>
                        </m:r>
                      </m:sub>
                    </m:sSub>
                    <m:r>
                      <a:rPr lang="en-US" sz="1100" b="0" i="1" smtClean="0">
                        <a:solidFill>
                          <a:schemeClr val="bg1"/>
                        </a:solidFill>
                        <a:latin typeface="Cambria Math" panose="02040503050406030204" pitchFamily="18" charset="0"/>
                      </a:rPr>
                      <m:t>.</m:t>
                    </m:r>
                  </m:oMath>
                </a14:m>
                <a:endParaRPr lang="en-US" sz="1100" dirty="0">
                  <a:solidFill>
                    <a:schemeClr val="bg1"/>
                  </a:solidFill>
                </a:endParaRPr>
              </a:p>
            </p:txBody>
          </p:sp>
        </mc:Choice>
        <mc:Fallback xmlns="">
          <p:sp>
            <p:nvSpPr>
              <p:cNvPr id="26" name="TextBox 25">
                <a:extLst>
                  <a:ext uri="{FF2B5EF4-FFF2-40B4-BE49-F238E27FC236}">
                    <a16:creationId xmlns:a16="http://schemas.microsoft.com/office/drawing/2014/main" id="{91130A45-47B6-3594-5F6A-C3457CD60B9D}"/>
                  </a:ext>
                </a:extLst>
              </p:cNvPr>
              <p:cNvSpPr txBox="1">
                <a:spLocks noRot="1" noChangeAspect="1" noMove="1" noResize="1" noEditPoints="1" noAdjustHandles="1" noChangeArrowheads="1" noChangeShapeType="1" noTextEdit="1"/>
              </p:cNvSpPr>
              <p:nvPr/>
            </p:nvSpPr>
            <p:spPr>
              <a:xfrm>
                <a:off x="2929465" y="4231918"/>
                <a:ext cx="1062871" cy="938719"/>
              </a:xfrm>
              <a:prstGeom prst="rect">
                <a:avLst/>
              </a:prstGeom>
              <a:blipFill>
                <a:blip r:embed="rId6"/>
                <a:stretch>
                  <a:fillRect t="-649" b="-3896"/>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25B276A3-EF7D-5BF1-4D4C-C7D705928999}"/>
              </a:ext>
            </a:extLst>
          </p:cNvPr>
          <p:cNvCxnSpPr>
            <a:cxnSpLocks/>
          </p:cNvCxnSpPr>
          <p:nvPr/>
        </p:nvCxnSpPr>
        <p:spPr>
          <a:xfrm flipH="1" flipV="1">
            <a:off x="3991979" y="4701277"/>
            <a:ext cx="1342799" cy="52793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07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p:pic>
        <p:nvPicPr>
          <p:cNvPr id="4" name="Picture 3">
            <a:extLst>
              <a:ext uri="{FF2B5EF4-FFF2-40B4-BE49-F238E27FC236}">
                <a16:creationId xmlns:a16="http://schemas.microsoft.com/office/drawing/2014/main" id="{8E8DF39C-B956-AA5F-805F-3D6EEC207E62}"/>
              </a:ext>
            </a:extLst>
          </p:cNvPr>
          <p:cNvPicPr>
            <a:picLocks noChangeAspect="1"/>
          </p:cNvPicPr>
          <p:nvPr/>
        </p:nvPicPr>
        <p:blipFill>
          <a:blip r:embed="rId2"/>
          <a:stretch>
            <a:fillRect/>
          </a:stretch>
        </p:blipFill>
        <p:spPr>
          <a:xfrm>
            <a:off x="2864497" y="2408242"/>
            <a:ext cx="8849101" cy="3782990"/>
          </a:xfrm>
          <a:custGeom>
            <a:avLst/>
            <a:gdLst>
              <a:gd name="connsiteX0" fmla="*/ 0 w 8849101"/>
              <a:gd name="connsiteY0" fmla="*/ 0 h 3782990"/>
              <a:gd name="connsiteX1" fmla="*/ 766922 w 8849101"/>
              <a:gd name="connsiteY1" fmla="*/ 0 h 3782990"/>
              <a:gd name="connsiteX2" fmla="*/ 1179880 w 8849101"/>
              <a:gd name="connsiteY2" fmla="*/ 0 h 3782990"/>
              <a:gd name="connsiteX3" fmla="*/ 1946802 w 8849101"/>
              <a:gd name="connsiteY3" fmla="*/ 0 h 3782990"/>
              <a:gd name="connsiteX4" fmla="*/ 2536742 w 8849101"/>
              <a:gd name="connsiteY4" fmla="*/ 0 h 3782990"/>
              <a:gd name="connsiteX5" fmla="*/ 2861209 w 8849101"/>
              <a:gd name="connsiteY5" fmla="*/ 0 h 3782990"/>
              <a:gd name="connsiteX6" fmla="*/ 3274167 w 8849101"/>
              <a:gd name="connsiteY6" fmla="*/ 0 h 3782990"/>
              <a:gd name="connsiteX7" fmla="*/ 3775616 w 8849101"/>
              <a:gd name="connsiteY7" fmla="*/ 0 h 3782990"/>
              <a:gd name="connsiteX8" fmla="*/ 4277065 w 8849101"/>
              <a:gd name="connsiteY8" fmla="*/ 0 h 3782990"/>
              <a:gd name="connsiteX9" fmla="*/ 5043988 w 8849101"/>
              <a:gd name="connsiteY9" fmla="*/ 0 h 3782990"/>
              <a:gd name="connsiteX10" fmla="*/ 5368455 w 8849101"/>
              <a:gd name="connsiteY10" fmla="*/ 0 h 3782990"/>
              <a:gd name="connsiteX11" fmla="*/ 5958395 w 8849101"/>
              <a:gd name="connsiteY11" fmla="*/ 0 h 3782990"/>
              <a:gd name="connsiteX12" fmla="*/ 6371353 w 8849101"/>
              <a:gd name="connsiteY12" fmla="*/ 0 h 3782990"/>
              <a:gd name="connsiteX13" fmla="*/ 6961293 w 8849101"/>
              <a:gd name="connsiteY13" fmla="*/ 0 h 3782990"/>
              <a:gd name="connsiteX14" fmla="*/ 7462742 w 8849101"/>
              <a:gd name="connsiteY14" fmla="*/ 0 h 3782990"/>
              <a:gd name="connsiteX15" fmla="*/ 7964191 w 8849101"/>
              <a:gd name="connsiteY15" fmla="*/ 0 h 3782990"/>
              <a:gd name="connsiteX16" fmla="*/ 8849101 w 8849101"/>
              <a:gd name="connsiteY16" fmla="*/ 0 h 3782990"/>
              <a:gd name="connsiteX17" fmla="*/ 8849101 w 8849101"/>
              <a:gd name="connsiteY17" fmla="*/ 464767 h 3782990"/>
              <a:gd name="connsiteX18" fmla="*/ 8849101 w 8849101"/>
              <a:gd name="connsiteY18" fmla="*/ 967365 h 3782990"/>
              <a:gd name="connsiteX19" fmla="*/ 8849101 w 8849101"/>
              <a:gd name="connsiteY19" fmla="*/ 1432132 h 3782990"/>
              <a:gd name="connsiteX20" fmla="*/ 8849101 w 8849101"/>
              <a:gd name="connsiteY20" fmla="*/ 1934729 h 3782990"/>
              <a:gd name="connsiteX21" fmla="*/ 8849101 w 8849101"/>
              <a:gd name="connsiteY21" fmla="*/ 2475156 h 3782990"/>
              <a:gd name="connsiteX22" fmla="*/ 8849101 w 8849101"/>
              <a:gd name="connsiteY22" fmla="*/ 2902094 h 3782990"/>
              <a:gd name="connsiteX23" fmla="*/ 8849101 w 8849101"/>
              <a:gd name="connsiteY23" fmla="*/ 3782990 h 3782990"/>
              <a:gd name="connsiteX24" fmla="*/ 8347652 w 8849101"/>
              <a:gd name="connsiteY24" fmla="*/ 3782990 h 3782990"/>
              <a:gd name="connsiteX25" fmla="*/ 7934694 w 8849101"/>
              <a:gd name="connsiteY25" fmla="*/ 3782990 h 3782990"/>
              <a:gd name="connsiteX26" fmla="*/ 7256263 w 8849101"/>
              <a:gd name="connsiteY26" fmla="*/ 3782990 h 3782990"/>
              <a:gd name="connsiteX27" fmla="*/ 6666323 w 8849101"/>
              <a:gd name="connsiteY27" fmla="*/ 3782990 h 3782990"/>
              <a:gd name="connsiteX28" fmla="*/ 5987892 w 8849101"/>
              <a:gd name="connsiteY28" fmla="*/ 3782990 h 3782990"/>
              <a:gd name="connsiteX29" fmla="*/ 5574934 w 8849101"/>
              <a:gd name="connsiteY29" fmla="*/ 3782990 h 3782990"/>
              <a:gd name="connsiteX30" fmla="*/ 4896503 w 8849101"/>
              <a:gd name="connsiteY30" fmla="*/ 3782990 h 3782990"/>
              <a:gd name="connsiteX31" fmla="*/ 4572036 w 8849101"/>
              <a:gd name="connsiteY31" fmla="*/ 3782990 h 3782990"/>
              <a:gd name="connsiteX32" fmla="*/ 3982095 w 8849101"/>
              <a:gd name="connsiteY32" fmla="*/ 3782990 h 3782990"/>
              <a:gd name="connsiteX33" fmla="*/ 3480646 w 8849101"/>
              <a:gd name="connsiteY33" fmla="*/ 3782990 h 3782990"/>
              <a:gd name="connsiteX34" fmla="*/ 2890706 w 8849101"/>
              <a:gd name="connsiteY34" fmla="*/ 3782990 h 3782990"/>
              <a:gd name="connsiteX35" fmla="*/ 2300766 w 8849101"/>
              <a:gd name="connsiteY35" fmla="*/ 3782990 h 3782990"/>
              <a:gd name="connsiteX36" fmla="*/ 1976299 w 8849101"/>
              <a:gd name="connsiteY36" fmla="*/ 3782990 h 3782990"/>
              <a:gd name="connsiteX37" fmla="*/ 1474850 w 8849101"/>
              <a:gd name="connsiteY37" fmla="*/ 3782990 h 3782990"/>
              <a:gd name="connsiteX38" fmla="*/ 707928 w 8849101"/>
              <a:gd name="connsiteY38" fmla="*/ 3782990 h 3782990"/>
              <a:gd name="connsiteX39" fmla="*/ 0 w 8849101"/>
              <a:gd name="connsiteY39" fmla="*/ 3782990 h 3782990"/>
              <a:gd name="connsiteX40" fmla="*/ 0 w 8849101"/>
              <a:gd name="connsiteY40" fmla="*/ 3356053 h 3782990"/>
              <a:gd name="connsiteX41" fmla="*/ 0 w 8849101"/>
              <a:gd name="connsiteY41" fmla="*/ 2815625 h 3782990"/>
              <a:gd name="connsiteX42" fmla="*/ 0 w 8849101"/>
              <a:gd name="connsiteY42" fmla="*/ 2275198 h 3782990"/>
              <a:gd name="connsiteX43" fmla="*/ 0 w 8849101"/>
              <a:gd name="connsiteY43" fmla="*/ 1659111 h 3782990"/>
              <a:gd name="connsiteX44" fmla="*/ 0 w 8849101"/>
              <a:gd name="connsiteY44" fmla="*/ 1080854 h 3782990"/>
              <a:gd name="connsiteX45" fmla="*/ 0 w 8849101"/>
              <a:gd name="connsiteY45" fmla="*/ 464767 h 3782990"/>
              <a:gd name="connsiteX46" fmla="*/ 0 w 8849101"/>
              <a:gd name="connsiteY46" fmla="*/ 0 h 37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49101" h="3782990" fill="none" extrusionOk="0">
                <a:moveTo>
                  <a:pt x="0" y="0"/>
                </a:moveTo>
                <a:cubicBezTo>
                  <a:pt x="210672" y="-11906"/>
                  <a:pt x="402445" y="31669"/>
                  <a:pt x="766922" y="0"/>
                </a:cubicBezTo>
                <a:cubicBezTo>
                  <a:pt x="1131399" y="-31669"/>
                  <a:pt x="1073579" y="3713"/>
                  <a:pt x="1179880" y="0"/>
                </a:cubicBezTo>
                <a:cubicBezTo>
                  <a:pt x="1286181" y="-3713"/>
                  <a:pt x="1729129" y="80262"/>
                  <a:pt x="1946802" y="0"/>
                </a:cubicBezTo>
                <a:cubicBezTo>
                  <a:pt x="2164475" y="-80262"/>
                  <a:pt x="2283074" y="63388"/>
                  <a:pt x="2536742" y="0"/>
                </a:cubicBezTo>
                <a:cubicBezTo>
                  <a:pt x="2790410" y="-63388"/>
                  <a:pt x="2748069" y="28630"/>
                  <a:pt x="2861209" y="0"/>
                </a:cubicBezTo>
                <a:cubicBezTo>
                  <a:pt x="2974349" y="-28630"/>
                  <a:pt x="3103703" y="8474"/>
                  <a:pt x="3274167" y="0"/>
                </a:cubicBezTo>
                <a:cubicBezTo>
                  <a:pt x="3444631" y="-8474"/>
                  <a:pt x="3585875" y="731"/>
                  <a:pt x="3775616" y="0"/>
                </a:cubicBezTo>
                <a:cubicBezTo>
                  <a:pt x="3965357" y="-731"/>
                  <a:pt x="4047360" y="9923"/>
                  <a:pt x="4277065" y="0"/>
                </a:cubicBezTo>
                <a:cubicBezTo>
                  <a:pt x="4506770" y="-9923"/>
                  <a:pt x="4682200" y="65273"/>
                  <a:pt x="5043988" y="0"/>
                </a:cubicBezTo>
                <a:cubicBezTo>
                  <a:pt x="5405776" y="-65273"/>
                  <a:pt x="5247034" y="26651"/>
                  <a:pt x="5368455" y="0"/>
                </a:cubicBezTo>
                <a:cubicBezTo>
                  <a:pt x="5489876" y="-26651"/>
                  <a:pt x="5700908" y="46653"/>
                  <a:pt x="5958395" y="0"/>
                </a:cubicBezTo>
                <a:cubicBezTo>
                  <a:pt x="6215882" y="-46653"/>
                  <a:pt x="6191303" y="4500"/>
                  <a:pt x="6371353" y="0"/>
                </a:cubicBezTo>
                <a:cubicBezTo>
                  <a:pt x="6551403" y="-4500"/>
                  <a:pt x="6730291" y="63141"/>
                  <a:pt x="6961293" y="0"/>
                </a:cubicBezTo>
                <a:cubicBezTo>
                  <a:pt x="7192295" y="-63141"/>
                  <a:pt x="7334472" y="24717"/>
                  <a:pt x="7462742" y="0"/>
                </a:cubicBezTo>
                <a:cubicBezTo>
                  <a:pt x="7591012" y="-24717"/>
                  <a:pt x="7860669" y="21711"/>
                  <a:pt x="7964191" y="0"/>
                </a:cubicBezTo>
                <a:cubicBezTo>
                  <a:pt x="8067713" y="-21711"/>
                  <a:pt x="8434565" y="78022"/>
                  <a:pt x="8849101" y="0"/>
                </a:cubicBezTo>
                <a:cubicBezTo>
                  <a:pt x="8897345" y="157392"/>
                  <a:pt x="8819218" y="325851"/>
                  <a:pt x="8849101" y="464767"/>
                </a:cubicBezTo>
                <a:cubicBezTo>
                  <a:pt x="8878984" y="603683"/>
                  <a:pt x="8833751" y="853573"/>
                  <a:pt x="8849101" y="967365"/>
                </a:cubicBezTo>
                <a:cubicBezTo>
                  <a:pt x="8864451" y="1081157"/>
                  <a:pt x="8846363" y="1243812"/>
                  <a:pt x="8849101" y="1432132"/>
                </a:cubicBezTo>
                <a:cubicBezTo>
                  <a:pt x="8851839" y="1620452"/>
                  <a:pt x="8823377" y="1714198"/>
                  <a:pt x="8849101" y="1934729"/>
                </a:cubicBezTo>
                <a:cubicBezTo>
                  <a:pt x="8874825" y="2155260"/>
                  <a:pt x="8827561" y="2289282"/>
                  <a:pt x="8849101" y="2475156"/>
                </a:cubicBezTo>
                <a:cubicBezTo>
                  <a:pt x="8870641" y="2661030"/>
                  <a:pt x="8845308" y="2816688"/>
                  <a:pt x="8849101" y="2902094"/>
                </a:cubicBezTo>
                <a:cubicBezTo>
                  <a:pt x="8852894" y="2987500"/>
                  <a:pt x="8835049" y="3500211"/>
                  <a:pt x="8849101" y="3782990"/>
                </a:cubicBezTo>
                <a:cubicBezTo>
                  <a:pt x="8689417" y="3828252"/>
                  <a:pt x="8524270" y="3727974"/>
                  <a:pt x="8347652" y="3782990"/>
                </a:cubicBezTo>
                <a:cubicBezTo>
                  <a:pt x="8171034" y="3838006"/>
                  <a:pt x="8129696" y="3775534"/>
                  <a:pt x="7934694" y="3782990"/>
                </a:cubicBezTo>
                <a:cubicBezTo>
                  <a:pt x="7739692" y="3790446"/>
                  <a:pt x="7477932" y="3769228"/>
                  <a:pt x="7256263" y="3782990"/>
                </a:cubicBezTo>
                <a:cubicBezTo>
                  <a:pt x="7034594" y="3796752"/>
                  <a:pt x="6894883" y="3781656"/>
                  <a:pt x="6666323" y="3782990"/>
                </a:cubicBezTo>
                <a:cubicBezTo>
                  <a:pt x="6437763" y="3784324"/>
                  <a:pt x="6323739" y="3709745"/>
                  <a:pt x="5987892" y="3782990"/>
                </a:cubicBezTo>
                <a:cubicBezTo>
                  <a:pt x="5652045" y="3856235"/>
                  <a:pt x="5704214" y="3766192"/>
                  <a:pt x="5574934" y="3782990"/>
                </a:cubicBezTo>
                <a:cubicBezTo>
                  <a:pt x="5445654" y="3799788"/>
                  <a:pt x="5098892" y="3777491"/>
                  <a:pt x="4896503" y="3782990"/>
                </a:cubicBezTo>
                <a:cubicBezTo>
                  <a:pt x="4694114" y="3788489"/>
                  <a:pt x="4682131" y="3756136"/>
                  <a:pt x="4572036" y="3782990"/>
                </a:cubicBezTo>
                <a:cubicBezTo>
                  <a:pt x="4461941" y="3809844"/>
                  <a:pt x="4203030" y="3760144"/>
                  <a:pt x="3982095" y="3782990"/>
                </a:cubicBezTo>
                <a:cubicBezTo>
                  <a:pt x="3761160" y="3805836"/>
                  <a:pt x="3649664" y="3731729"/>
                  <a:pt x="3480646" y="3782990"/>
                </a:cubicBezTo>
                <a:cubicBezTo>
                  <a:pt x="3311628" y="3834251"/>
                  <a:pt x="3175652" y="3732656"/>
                  <a:pt x="2890706" y="3782990"/>
                </a:cubicBezTo>
                <a:cubicBezTo>
                  <a:pt x="2605760" y="3833324"/>
                  <a:pt x="2521743" y="3732863"/>
                  <a:pt x="2300766" y="3782990"/>
                </a:cubicBezTo>
                <a:cubicBezTo>
                  <a:pt x="2079789" y="3833117"/>
                  <a:pt x="2112273" y="3781701"/>
                  <a:pt x="1976299" y="3782990"/>
                </a:cubicBezTo>
                <a:cubicBezTo>
                  <a:pt x="1840325" y="3784279"/>
                  <a:pt x="1632056" y="3764306"/>
                  <a:pt x="1474850" y="3782990"/>
                </a:cubicBezTo>
                <a:cubicBezTo>
                  <a:pt x="1317644" y="3801674"/>
                  <a:pt x="1030335" y="3706417"/>
                  <a:pt x="707928" y="3782990"/>
                </a:cubicBezTo>
                <a:cubicBezTo>
                  <a:pt x="385521" y="3859563"/>
                  <a:pt x="331864" y="3735176"/>
                  <a:pt x="0" y="3782990"/>
                </a:cubicBezTo>
                <a:cubicBezTo>
                  <a:pt x="-11226" y="3610853"/>
                  <a:pt x="37496" y="3565660"/>
                  <a:pt x="0" y="3356053"/>
                </a:cubicBezTo>
                <a:cubicBezTo>
                  <a:pt x="-37496" y="3146446"/>
                  <a:pt x="54746" y="2945965"/>
                  <a:pt x="0" y="2815625"/>
                </a:cubicBezTo>
                <a:cubicBezTo>
                  <a:pt x="-54746" y="2685285"/>
                  <a:pt x="53334" y="2406294"/>
                  <a:pt x="0" y="2275198"/>
                </a:cubicBezTo>
                <a:cubicBezTo>
                  <a:pt x="-53334" y="2144102"/>
                  <a:pt x="73202" y="1831363"/>
                  <a:pt x="0" y="1659111"/>
                </a:cubicBezTo>
                <a:cubicBezTo>
                  <a:pt x="-73202" y="1486859"/>
                  <a:pt x="23494" y="1343062"/>
                  <a:pt x="0" y="1080854"/>
                </a:cubicBezTo>
                <a:cubicBezTo>
                  <a:pt x="-23494" y="818646"/>
                  <a:pt x="66441" y="638733"/>
                  <a:pt x="0" y="464767"/>
                </a:cubicBezTo>
                <a:cubicBezTo>
                  <a:pt x="-66441" y="290801"/>
                  <a:pt x="40499" y="181502"/>
                  <a:pt x="0" y="0"/>
                </a:cubicBezTo>
                <a:close/>
              </a:path>
              <a:path w="8849101" h="3782990" stroke="0" extrusionOk="0">
                <a:moveTo>
                  <a:pt x="0" y="0"/>
                </a:moveTo>
                <a:cubicBezTo>
                  <a:pt x="178837" y="-27777"/>
                  <a:pt x="430944" y="45686"/>
                  <a:pt x="678431" y="0"/>
                </a:cubicBezTo>
                <a:cubicBezTo>
                  <a:pt x="925918" y="-45686"/>
                  <a:pt x="1094028" y="15184"/>
                  <a:pt x="1268371" y="0"/>
                </a:cubicBezTo>
                <a:cubicBezTo>
                  <a:pt x="1442714" y="-15184"/>
                  <a:pt x="1669926" y="50086"/>
                  <a:pt x="1858311" y="0"/>
                </a:cubicBezTo>
                <a:cubicBezTo>
                  <a:pt x="2046696" y="-50086"/>
                  <a:pt x="2336177" y="8939"/>
                  <a:pt x="2536742" y="0"/>
                </a:cubicBezTo>
                <a:cubicBezTo>
                  <a:pt x="2737307" y="-8939"/>
                  <a:pt x="2988364" y="44972"/>
                  <a:pt x="3215173" y="0"/>
                </a:cubicBezTo>
                <a:cubicBezTo>
                  <a:pt x="3441982" y="-44972"/>
                  <a:pt x="3456061" y="29302"/>
                  <a:pt x="3628131" y="0"/>
                </a:cubicBezTo>
                <a:cubicBezTo>
                  <a:pt x="3800201" y="-29302"/>
                  <a:pt x="3791428" y="5648"/>
                  <a:pt x="3952598" y="0"/>
                </a:cubicBezTo>
                <a:cubicBezTo>
                  <a:pt x="4113768" y="-5648"/>
                  <a:pt x="4349818" y="3081"/>
                  <a:pt x="4454048" y="0"/>
                </a:cubicBezTo>
                <a:cubicBezTo>
                  <a:pt x="4558278" y="-3081"/>
                  <a:pt x="4664039" y="17491"/>
                  <a:pt x="4778515" y="0"/>
                </a:cubicBezTo>
                <a:cubicBezTo>
                  <a:pt x="4892991" y="-17491"/>
                  <a:pt x="5173551" y="2996"/>
                  <a:pt x="5368455" y="0"/>
                </a:cubicBezTo>
                <a:cubicBezTo>
                  <a:pt x="5563359" y="-2996"/>
                  <a:pt x="5640750" y="14740"/>
                  <a:pt x="5869904" y="0"/>
                </a:cubicBezTo>
                <a:cubicBezTo>
                  <a:pt x="6099058" y="-14740"/>
                  <a:pt x="6384290" y="10866"/>
                  <a:pt x="6548335" y="0"/>
                </a:cubicBezTo>
                <a:cubicBezTo>
                  <a:pt x="6712380" y="-10866"/>
                  <a:pt x="7074128" y="41437"/>
                  <a:pt x="7226766" y="0"/>
                </a:cubicBezTo>
                <a:cubicBezTo>
                  <a:pt x="7379404" y="-41437"/>
                  <a:pt x="7509148" y="2958"/>
                  <a:pt x="7639724" y="0"/>
                </a:cubicBezTo>
                <a:cubicBezTo>
                  <a:pt x="7770300" y="-2958"/>
                  <a:pt x="8083149" y="80704"/>
                  <a:pt x="8318155" y="0"/>
                </a:cubicBezTo>
                <a:cubicBezTo>
                  <a:pt x="8553161" y="-80704"/>
                  <a:pt x="8714718" y="4665"/>
                  <a:pt x="8849101" y="0"/>
                </a:cubicBezTo>
                <a:cubicBezTo>
                  <a:pt x="8865111" y="168900"/>
                  <a:pt x="8831997" y="303876"/>
                  <a:pt x="8849101" y="502597"/>
                </a:cubicBezTo>
                <a:cubicBezTo>
                  <a:pt x="8866205" y="701318"/>
                  <a:pt x="8824903" y="922854"/>
                  <a:pt x="8849101" y="1043024"/>
                </a:cubicBezTo>
                <a:cubicBezTo>
                  <a:pt x="8873299" y="1163194"/>
                  <a:pt x="8800439" y="1309741"/>
                  <a:pt x="8849101" y="1469962"/>
                </a:cubicBezTo>
                <a:cubicBezTo>
                  <a:pt x="8897763" y="1630183"/>
                  <a:pt x="8830163" y="1767305"/>
                  <a:pt x="8849101" y="1896899"/>
                </a:cubicBezTo>
                <a:cubicBezTo>
                  <a:pt x="8868039" y="2026493"/>
                  <a:pt x="8842941" y="2175178"/>
                  <a:pt x="8849101" y="2361667"/>
                </a:cubicBezTo>
                <a:cubicBezTo>
                  <a:pt x="8855261" y="2548156"/>
                  <a:pt x="8795889" y="2742668"/>
                  <a:pt x="8849101" y="2902094"/>
                </a:cubicBezTo>
                <a:cubicBezTo>
                  <a:pt x="8902313" y="3061520"/>
                  <a:pt x="8794534" y="3495732"/>
                  <a:pt x="8849101" y="3782990"/>
                </a:cubicBezTo>
                <a:cubicBezTo>
                  <a:pt x="8608871" y="3815048"/>
                  <a:pt x="8312658" y="3757565"/>
                  <a:pt x="8170670" y="3782990"/>
                </a:cubicBezTo>
                <a:cubicBezTo>
                  <a:pt x="8028682" y="3808415"/>
                  <a:pt x="7898782" y="3767474"/>
                  <a:pt x="7757712" y="3782990"/>
                </a:cubicBezTo>
                <a:cubicBezTo>
                  <a:pt x="7616642" y="3798506"/>
                  <a:pt x="7209835" y="3704241"/>
                  <a:pt x="6990790" y="3782990"/>
                </a:cubicBezTo>
                <a:cubicBezTo>
                  <a:pt x="6771745" y="3861739"/>
                  <a:pt x="6729979" y="3759918"/>
                  <a:pt x="6577832" y="3782990"/>
                </a:cubicBezTo>
                <a:cubicBezTo>
                  <a:pt x="6425685" y="3806062"/>
                  <a:pt x="6260470" y="3714272"/>
                  <a:pt x="5987892" y="3782990"/>
                </a:cubicBezTo>
                <a:cubicBezTo>
                  <a:pt x="5715314" y="3851708"/>
                  <a:pt x="5455236" y="3775067"/>
                  <a:pt x="5309461" y="3782990"/>
                </a:cubicBezTo>
                <a:cubicBezTo>
                  <a:pt x="5163686" y="3790913"/>
                  <a:pt x="5103482" y="3782783"/>
                  <a:pt x="4984994" y="3782990"/>
                </a:cubicBezTo>
                <a:cubicBezTo>
                  <a:pt x="4866506" y="3783197"/>
                  <a:pt x="4608325" y="3754082"/>
                  <a:pt x="4306562" y="3782990"/>
                </a:cubicBezTo>
                <a:cubicBezTo>
                  <a:pt x="4004799" y="3811898"/>
                  <a:pt x="4043250" y="3774036"/>
                  <a:pt x="3893604" y="3782990"/>
                </a:cubicBezTo>
                <a:cubicBezTo>
                  <a:pt x="3743958" y="3791944"/>
                  <a:pt x="3619309" y="3753113"/>
                  <a:pt x="3392155" y="3782990"/>
                </a:cubicBezTo>
                <a:cubicBezTo>
                  <a:pt x="3165001" y="3812867"/>
                  <a:pt x="3077704" y="3772709"/>
                  <a:pt x="2979197" y="3782990"/>
                </a:cubicBezTo>
                <a:cubicBezTo>
                  <a:pt x="2880690" y="3793271"/>
                  <a:pt x="2633514" y="3760944"/>
                  <a:pt x="2477748" y="3782990"/>
                </a:cubicBezTo>
                <a:cubicBezTo>
                  <a:pt x="2321982" y="3805036"/>
                  <a:pt x="2312295" y="3761838"/>
                  <a:pt x="2153281" y="3782990"/>
                </a:cubicBezTo>
                <a:cubicBezTo>
                  <a:pt x="1994267" y="3804142"/>
                  <a:pt x="1821378" y="3767508"/>
                  <a:pt x="1651832" y="3782990"/>
                </a:cubicBezTo>
                <a:cubicBezTo>
                  <a:pt x="1482286" y="3798472"/>
                  <a:pt x="1201616" y="3733643"/>
                  <a:pt x="973401" y="3782990"/>
                </a:cubicBezTo>
                <a:cubicBezTo>
                  <a:pt x="745186" y="3832337"/>
                  <a:pt x="728855" y="3770478"/>
                  <a:pt x="560443" y="3782990"/>
                </a:cubicBezTo>
                <a:cubicBezTo>
                  <a:pt x="392031" y="3795502"/>
                  <a:pt x="265850" y="3777423"/>
                  <a:pt x="0" y="3782990"/>
                </a:cubicBezTo>
                <a:cubicBezTo>
                  <a:pt x="-51987" y="3678629"/>
                  <a:pt x="56547" y="3450748"/>
                  <a:pt x="0" y="3280393"/>
                </a:cubicBezTo>
                <a:cubicBezTo>
                  <a:pt x="-56547" y="3110038"/>
                  <a:pt x="59149" y="2947537"/>
                  <a:pt x="0" y="2664306"/>
                </a:cubicBezTo>
                <a:cubicBezTo>
                  <a:pt x="-59149" y="2381075"/>
                  <a:pt x="3928" y="2328704"/>
                  <a:pt x="0" y="2237368"/>
                </a:cubicBezTo>
                <a:cubicBezTo>
                  <a:pt x="-3928" y="2146032"/>
                  <a:pt x="58446" y="1816900"/>
                  <a:pt x="0" y="1621281"/>
                </a:cubicBezTo>
                <a:cubicBezTo>
                  <a:pt x="-58446" y="1425662"/>
                  <a:pt x="19982" y="1279732"/>
                  <a:pt x="0" y="1043024"/>
                </a:cubicBezTo>
                <a:cubicBezTo>
                  <a:pt x="-19982" y="806316"/>
                  <a:pt x="40170" y="781263"/>
                  <a:pt x="0" y="540427"/>
                </a:cubicBezTo>
                <a:cubicBezTo>
                  <a:pt x="-40170" y="299591"/>
                  <a:pt x="47604" y="211979"/>
                  <a:pt x="0" y="0"/>
                </a:cubicBezTo>
                <a:close/>
              </a:path>
            </a:pathLst>
          </a:custGeom>
          <a:ln w="19050">
            <a:solidFill>
              <a:srgbClr val="002D61"/>
            </a:solidFill>
            <a:extLst>
              <a:ext uri="{C807C97D-BFC1-408E-A445-0C87EB9F89A2}">
                <ask:lineSketchStyleProps xmlns:ask="http://schemas.microsoft.com/office/drawing/2018/sketchyshapes" sd="108185254">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Tree>
    <p:extLst>
      <p:ext uri="{BB962C8B-B14F-4D97-AF65-F5344CB8AC3E}">
        <p14:creationId xmlns:p14="http://schemas.microsoft.com/office/powerpoint/2010/main" val="141808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dirty="0">
                    <a:latin typeface="+mn-lt"/>
                    <a:ea typeface="+mn-ea"/>
                    <a:cs typeface="+mn-cs"/>
                  </a:rPr>
                  <a:t> – The Coefficient fo</a:t>
                </a:r>
                <a:r>
                  <a:rPr lang="en-US" sz="2000" dirty="0"/>
                  <a:t>r the </a:t>
                </a:r>
                <a:r>
                  <a:rPr lang="en-US" sz="2000" b="1" dirty="0">
                    <a:solidFill>
                      <a:srgbClr val="92D050"/>
                    </a:solidFill>
                  </a:rPr>
                  <a:t>Green Box </a:t>
                </a:r>
                <a:r>
                  <a:rPr lang="en-US" sz="2000" dirty="0"/>
                  <a:t>term p</a:t>
                </a:r>
                <a:r>
                  <a:rPr lang="en-US" sz="2000" kern="1200" dirty="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𝑆𝑎𝑣𝑒</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oMath>
                </a14:m>
                <a:r>
                  <a:rPr lang="en-IN" dirty="0"/>
                  <a:t>More savings in losses and substation power through batteries.</a:t>
                </a:r>
              </a:p>
            </p:txBody>
          </p:sp>
        </mc:Choice>
        <mc:Fallback>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12</m:t>
                          </m:r>
                        </m:sub>
                      </m:sSub>
                      <m:r>
                        <a:rPr lang="en-US" sz="1200" b="0" i="1" smtClean="0">
                          <a:latin typeface="Cambria Math" panose="02040503050406030204" pitchFamily="18" charset="0"/>
                        </a:rPr>
                        <m:t>: </m:t>
                      </m:r>
                    </m:oMath>
                  </a14:m>
                  <a:r>
                    <a:rPr lang="en-US" sz="1200" dirty="0"/>
                    <a:t>Power flowing into the area indirectly via the substation (directly for Area 1).</a:t>
                  </a:r>
                  <a:endParaRPr lang="en-IN" sz="1200" dirty="0"/>
                </a:p>
              </p:txBody>
            </p:sp>
          </mc:Choice>
          <mc:Fallback>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𝐷𝐸𝑅</m:t>
                          </m:r>
                        </m:sub>
                      </m:sSub>
                      <m:r>
                        <a:rPr lang="en-US" sz="1200" b="0" i="1" smtClean="0">
                          <a:latin typeface="Cambria Math" panose="02040503050406030204" pitchFamily="18" charset="0"/>
                        </a:rPr>
                        <m:t>: </m:t>
                      </m:r>
                    </m:oMath>
                  </a14:m>
                  <a:r>
                    <a:rPr lang="en-US" sz="1200" dirty="0"/>
                    <a:t>Solar generated power for the whole area.</a:t>
                  </a:r>
                  <a:endParaRPr lang="en-IN" sz="1200" dirty="0"/>
                </a:p>
              </p:txBody>
            </p:sp>
          </mc:Choice>
          <mc:Fallback>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𝑑</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 </m:t>
                      </m:r>
                    </m:oMath>
                  </a14:m>
                  <a:r>
                    <a:rPr lang="en-US" sz="1200" dirty="0"/>
                    <a:t>Net real power injected into the area via batteries.</a:t>
                  </a:r>
                  <a:endParaRPr lang="en-IN" sz="1200" dirty="0"/>
                </a:p>
              </p:txBody>
            </p:sp>
          </mc:Choice>
          <mc:Fallback>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36922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dirty="0">
                    <a:solidFill>
                      <a:schemeClr val="bg1"/>
                    </a:solidFill>
                  </a:rPr>
                  <a:t>While batteries have charge to spare, the losses are minimized, as less power needs to flow all the way from the substation. </a:t>
                </a:r>
              </a:p>
              <a:p>
                <a:endParaRPr lang="en-US" sz="1400" dirty="0">
                  <a:solidFill>
                    <a:schemeClr val="bg1"/>
                  </a:solidFill>
                </a:endParaRPr>
              </a:p>
              <a:p>
                <a:r>
                  <a:rPr lang="en-US" sz="1400" dirty="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dirty="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dirty="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dirty="0">
                    <a:solidFill>
                      <a:schemeClr val="bg1"/>
                    </a:solidFill>
                  </a:rPr>
                  <a:t> time-periods, they completely run out of SOC (reach minimum value of SOC), and the losses return to ‘normal’, pre-battery configuration.</a:t>
                </a:r>
              </a:p>
            </p:txBody>
          </p:sp>
        </mc:Choice>
        <mc:Fallback>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Currently it’s a series of single period D-OPFs, being solved for greedily.</a:t>
            </a:r>
          </a:p>
          <a:p>
            <a:pPr marL="0" indent="0">
              <a:buNone/>
            </a:pPr>
            <a:r>
              <a:rPr lang="en-US" sz="2000" dirty="0">
                <a:solidFill>
                  <a:srgbClr val="FFFFFF"/>
                </a:solidFill>
              </a:rPr>
              <a:t>Battery State of Charge (SOC) is ‘memorized’ by the grid after every time step, so a meaningful simulation is run for ‘Multi-time period’, even though the optimization itself is NOT done over the whole horizon.</a:t>
            </a:r>
          </a:p>
        </p:txBody>
      </p:sp>
    </p:spTree>
    <p:extLst>
      <p:ext uri="{BB962C8B-B14F-4D97-AF65-F5344CB8AC3E}">
        <p14:creationId xmlns:p14="http://schemas.microsoft.com/office/powerpoint/2010/main" val="2564785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dirty="0">
                    <a:solidFill>
                      <a:schemeClr val="bg1"/>
                    </a:solidFill>
                  </a:rPr>
                  <a:t>Investigate further</a:t>
                </a:r>
                <a:r>
                  <a:rPr lang="en-US" sz="1400" dirty="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dirty="0">
                    <a:solidFill>
                      <a:schemeClr val="bg1"/>
                    </a:solidFill>
                  </a:rPr>
                  <a:t> values.</a:t>
                </a:r>
              </a:p>
            </p:txBody>
          </p:sp>
        </mc:Choice>
        <mc:Fallback>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dirty="0">
                <a:solidFill>
                  <a:schemeClr val="bg1"/>
                </a:solidFill>
              </a:rPr>
              <a:t>Machine dependent AND still varies every run.</a:t>
            </a:r>
            <a:endParaRPr lang="en-IN" dirty="0">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dirty="0">
                <a:solidFill>
                  <a:schemeClr val="bg1"/>
                </a:solidFill>
              </a:rPr>
              <a:t>My personal machine</a:t>
            </a:r>
            <a:endParaRPr lang="en-IN" dirty="0">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dirty="0">
                <a:solidFill>
                  <a:schemeClr val="bg1"/>
                </a:solidFill>
              </a:rPr>
              <a:t>My Lab machine</a:t>
            </a:r>
            <a:endParaRPr lang="en-IN" dirty="0">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dirty="0">
                <a:solidFill>
                  <a:schemeClr val="bg1"/>
                </a:solidFill>
              </a:rPr>
              <a:t>To do</a:t>
            </a:r>
            <a:r>
              <a:rPr lang="en-US" sz="1200" dirty="0">
                <a:solidFill>
                  <a:schemeClr val="bg1"/>
                </a:solidFill>
              </a:rPr>
              <a:t>: Clarify the values in the plot and the ones in the logs. How exactly are they different again?</a:t>
            </a:r>
            <a:endParaRPr lang="en-IN" dirty="0">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dirty="0">
                <a:solidFill>
                  <a:schemeClr val="bg1"/>
                </a:solidFill>
              </a:rPr>
              <a:t>Investigate</a:t>
            </a:r>
            <a:r>
              <a:rPr lang="en-US" sz="1200" dirty="0">
                <a:solidFill>
                  <a:schemeClr val="bg1"/>
                </a:solidFill>
              </a:rPr>
              <a:t>: Negative Reactive Power Flowing from Area 1 to Area 3 and Area 2 to Area 4? Check reactive generation values for the areas.</a:t>
            </a:r>
            <a:endParaRPr lang="en-IN" dirty="0">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dirty="0">
                <a:solidFill>
                  <a:schemeClr val="bg1"/>
                </a:solidFill>
              </a:rPr>
              <a:t>As expected.</a:t>
            </a:r>
            <a:endParaRPr lang="en-IN" dirty="0">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dirty="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dirty="0">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(for that area).</a:t>
                </a:r>
              </a:p>
              <a:p>
                <a:endParaRPr lang="en-IN" dirty="0">
                  <a:solidFill>
                    <a:schemeClr val="bg1"/>
                  </a:solidFill>
                </a:endParaRPr>
              </a:p>
              <a:p>
                <a:r>
                  <a:rPr lang="en-IN" dirty="0">
                    <a:solidFill>
                      <a:schemeClr val="bg1"/>
                    </a:solidFill>
                  </a:rPr>
                  <a:t>The plots for other batteries are near identical</a:t>
                </a:r>
                <a:r>
                  <a:rPr lang="en-US" dirty="0">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dirty="0">
                  <a:solidFill>
                    <a:schemeClr val="bg1"/>
                  </a:solidFill>
                </a:endParaRPr>
              </a:p>
              <a:p>
                <a:endParaRPr lang="en-IN" dirty="0">
                  <a:solidFill>
                    <a:schemeClr val="bg1"/>
                  </a:solidFill>
                </a:endParaRPr>
              </a:p>
              <a:p>
                <a:r>
                  <a:rPr lang="en-IN" dirty="0">
                    <a:solidFill>
                      <a:schemeClr val="bg1"/>
                    </a:solidFill>
                  </a:rPr>
                  <a:t>Batteries initially discharge at maximum rate, which helps in:</a:t>
                </a:r>
              </a:p>
              <a:p>
                <a:pPr marL="285750" indent="-285750">
                  <a:buFont typeface="Arial" panose="020B0604020202020204" pitchFamily="34" charset="0"/>
                  <a:buChar char="•"/>
                </a:pPr>
                <a:r>
                  <a:rPr lang="en-IN" dirty="0">
                    <a:solidFill>
                      <a:schemeClr val="bg1"/>
                    </a:solidFill>
                  </a:rPr>
                  <a:t>Loss Minimization</a:t>
                </a:r>
              </a:p>
              <a:p>
                <a:pPr marL="285750" indent="-285750">
                  <a:buFont typeface="Arial" panose="020B0604020202020204" pitchFamily="34" charset="0"/>
                  <a:buChar char="•"/>
                </a:pPr>
                <a:r>
                  <a:rPr lang="en-IN" dirty="0">
                    <a:solidFill>
                      <a:schemeClr val="bg1"/>
                    </a:solidFill>
                  </a:rPr>
                  <a:t>Voltage Deviation Minimization </a:t>
                </a:r>
                <a:r>
                  <a:rPr lang="en-IN" sz="800" dirty="0">
                    <a:solidFill>
                      <a:schemeClr val="bg1"/>
                    </a:solidFill>
                  </a:rPr>
                  <a:t>(not explicitly solved for, but noted from the plots of node voltages) </a:t>
                </a:r>
              </a:p>
              <a:p>
                <a:r>
                  <a:rPr lang="en-IN" dirty="0">
                    <a:solidFill>
                      <a:schemeClr val="bg1"/>
                    </a:solidFill>
                  </a:rPr>
                  <a:t>until they reach their minimum permissible SOC.</a:t>
                </a:r>
              </a:p>
            </p:txBody>
          </p:sp>
        </mc:Choice>
        <mc:Fallback>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dirty="0"/>
                  <a:t>Zero</a:t>
                </a:r>
                <a:r>
                  <a:rPr lang="en-US" dirty="0"/>
                  <a:t> charging. </a:t>
                </a:r>
                <a:r>
                  <a:rPr lang="en-US" sz="800" dirty="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dirty="0"/>
                  <a:t> together later to clearly highlight that)</a:t>
                </a:r>
                <a:endParaRPr lang="en-IN" dirty="0"/>
              </a:p>
            </p:txBody>
          </p:sp>
        </mc:Choice>
        <mc:Fallback>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Simulation went in an intuitive manner.</a:t>
                </a:r>
              </a:p>
              <a:p>
                <a:pPr marL="0" indent="0">
                  <a:buNone/>
                </a:pPr>
                <a:r>
                  <a:rPr lang="en-US" dirty="0">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dirty="0">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dirty="0">
                    <a:solidFill>
                      <a:schemeClr val="tx1"/>
                    </a:solidFill>
                  </a:rPr>
                  <a:t> , i.e. </a:t>
                </a:r>
                <a:endParaRPr lang="en-US" b="0" i="1" dirty="0">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dirty="0">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dirty="0">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dirty="0">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dirty="0">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dirty="0">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dirty="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dirty="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Handle SCD </a:t>
                </a:r>
                <a:r>
                  <a:rPr lang="en-US" dirty="0">
                    <a:solidFill>
                      <a:srgbClr val="92D050"/>
                    </a:solidFill>
                  </a:rPr>
                  <a:t>(Green Box) </a:t>
                </a:r>
                <a:r>
                  <a:rPr lang="en-US" dirty="0">
                    <a:solidFill>
                      <a:schemeClr val="tx1"/>
                    </a:solidFill>
                  </a:rPr>
                  <a:t>term with care. </a:t>
                </a:r>
              </a:p>
              <a:p>
                <a:pPr marL="0" indent="0">
                  <a:buNone/>
                </a:pPr>
                <a:r>
                  <a:rPr lang="en-US" dirty="0">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dirty="0">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dirty="0">
                    <a:solidFill>
                      <a:schemeClr val="tx1"/>
                    </a:solidFill>
                  </a:rPr>
                  <a:t> needs to be carefully designed. The value of the SCD </a:t>
                </a:r>
                <a:r>
                  <a:rPr lang="en-US" dirty="0">
                    <a:solidFill>
                      <a:srgbClr val="92D050"/>
                    </a:solidFill>
                  </a:rPr>
                  <a:t>Green Box </a:t>
                </a:r>
                <a:r>
                  <a:rPr lang="en-US" dirty="0">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dirty="0">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a:t>
                </a:r>
              </a:p>
              <a:p>
                <a:pPr marL="0" indent="0">
                  <a:buNone/>
                </a:pPr>
                <a:r>
                  <a:rPr lang="en-US" dirty="0">
                    <a:solidFill>
                      <a:schemeClr val="tx1"/>
                    </a:solidFill>
                  </a:rPr>
                  <a:t>But in that case, we need to clarify who owns the storage (</a:t>
                </a:r>
                <a:r>
                  <a:rPr lang="en-US" i="1" dirty="0">
                    <a:solidFill>
                      <a:schemeClr val="tx1"/>
                    </a:solidFill>
                  </a:rPr>
                  <a:t>cite that paper</a:t>
                </a:r>
                <a:r>
                  <a:rPr lang="en-US" dirty="0">
                    <a:solidFill>
                      <a:schemeClr val="tx1"/>
                    </a:solidFill>
                  </a:rPr>
                  <a:t>), as the coefficient for cost function of battery charging/discharging could then be either positive or negative </a:t>
                </a:r>
                <a:r>
                  <a:rPr lang="en-US" i="1" dirty="0">
                    <a:solidFill>
                      <a:schemeClr val="tx1"/>
                    </a:solidFill>
                  </a:rPr>
                  <a:t>(how?)</a:t>
                </a:r>
                <a:r>
                  <a:rPr lang="en-US" dirty="0">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stretch>
            <a:fillRect/>
          </a:stretch>
        </p:blipFill>
        <p:spPr>
          <a:xfrm>
            <a:off x="4998015" y="1153572"/>
            <a:ext cx="7013509"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311" y="0"/>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375179" y="1717142"/>
                <a:ext cx="10970358" cy="4537524"/>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lvl="1" indent="-228600"/>
                <a:r>
                  <a:rPr lang="en-US" sz="2400" b="1" dirty="0">
                    <a:solidFill>
                      <a:srgbClr val="FFFFFF"/>
                    </a:solidFill>
                    <a:latin typeface="Cambria" panose="02040503050406030204" pitchFamily="18" charset="0"/>
                    <a:ea typeface="Cambria" panose="02040503050406030204" pitchFamily="18" charset="0"/>
                  </a:rPr>
                  <a:t>Given</a:t>
                </a:r>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State of Charges (SOC or </a:t>
                </a:r>
                <a14:m>
                  <m:oMath xmlns:m="http://schemas.openxmlformats.org/officeDocument/2006/math">
                    <m:r>
                      <a:rPr lang="en-US" sz="2400" b="1" i="1">
                        <a:solidFill>
                          <a:srgbClr val="FFFFFF"/>
                        </a:solidFill>
                        <a:latin typeface="Cambria Math" panose="02040503050406030204" pitchFamily="18" charset="0"/>
                      </a:rPr>
                      <m:t>𝑩</m:t>
                    </m:r>
                  </m:oMath>
                </a14:m>
                <a:r>
                  <a:rPr lang="en-US" sz="2400" b="1" dirty="0">
                    <a:solidFill>
                      <a:srgbClr val="FFFFFF"/>
                    </a:solidFill>
                    <a:latin typeface="Cambria" panose="02040503050406030204" pitchFamily="18" charset="0"/>
                    <a:ea typeface="Cambria" panose="02040503050406030204" pitchFamily="18" charset="0"/>
                  </a:rPr>
                  <a:t>) of all batteries </a:t>
                </a:r>
                <a:r>
                  <a:rPr lang="en-US" sz="2400" dirty="0">
                    <a:solidFill>
                      <a:srgbClr val="FFFFFF"/>
                    </a:solidFill>
                    <a:latin typeface="Cambria" panose="02040503050406030204" pitchFamily="18" charset="0"/>
                    <a:ea typeface="Cambria" panose="02040503050406030204" pitchFamily="18" charset="0"/>
                  </a:rPr>
                  <a:t>in a grid </a:t>
                </a:r>
                <a:r>
                  <a:rPr lang="en-US" sz="2400" b="1" dirty="0">
                    <a:solidFill>
                      <a:srgbClr val="FFFFFF"/>
                    </a:solidFill>
                    <a:latin typeface="Cambria" panose="02040503050406030204" pitchFamily="18" charset="0"/>
                    <a:ea typeface="Cambria" panose="02040503050406030204" pitchFamily="18" charset="0"/>
                  </a:rPr>
                  <a:t>at</a:t>
                </a:r>
                <a:r>
                  <a:rPr lang="en-US" sz="2400" dirty="0">
                    <a:solidFill>
                      <a:srgbClr val="FFFFFF"/>
                    </a:solidFill>
                    <a:latin typeface="Cambria" panose="02040503050406030204" pitchFamily="18" charset="0"/>
                    <a:ea typeface="Cambria" panose="02040503050406030204" pitchFamily="18" charset="0"/>
                  </a:rPr>
                  <a:t> any </a:t>
                </a:r>
                <a:r>
                  <a:rPr lang="en-US" sz="2400" b="1" dirty="0">
                    <a:solidFill>
                      <a:srgbClr val="FFFFFF"/>
                    </a:solidFill>
                    <a:latin typeface="Cambria" panose="02040503050406030204" pitchFamily="18" charset="0"/>
                    <a:ea typeface="Cambria" panose="02040503050406030204" pitchFamily="18" charset="0"/>
                  </a:rPr>
                  <a:t>time </a:t>
                </a:r>
                <a14:m>
                  <m:oMath xmlns:m="http://schemas.openxmlformats.org/officeDocument/2006/math">
                    <m:r>
                      <a:rPr lang="en-US" sz="2400" b="1" i="1">
                        <a:solidFill>
                          <a:srgbClr val="FFFFFF"/>
                        </a:solidFill>
                        <a:latin typeface="Cambria Math" panose="02040503050406030204" pitchFamily="18" charset="0"/>
                      </a:rPr>
                      <m:t>𝒕</m:t>
                    </m:r>
                  </m:oMath>
                </a14:m>
                <a:r>
                  <a:rPr lang="en-US" sz="2400" dirty="0">
                    <a:solidFill>
                      <a:srgbClr val="FFFFFF"/>
                    </a:solidFill>
                    <a:latin typeface="Cambria" panose="02040503050406030204" pitchFamily="18" charset="0"/>
                    <a:ea typeface="Cambria" panose="02040503050406030204" pitchFamily="18" charset="0"/>
                  </a:rPr>
                  <a:t>, along with other non-controllable parameter values like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𝐿𝑜𝑎𝑑</m:t>
                        </m:r>
                      </m:sub>
                    </m:sSub>
                    <m:r>
                      <a:rPr lang="en-US" sz="2400" b="0" i="1">
                        <a:solidFill>
                          <a:srgbClr val="FFFFFF"/>
                        </a:solidFill>
                        <a:latin typeface="Cambria Math" panose="02040503050406030204" pitchFamily="18" charset="0"/>
                      </a:rPr>
                      <m:t>, </m:t>
                    </m:r>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𝐷𝐸𝑅</m:t>
                        </m:r>
                      </m:sub>
                    </m:sSub>
                  </m:oMath>
                </a14:m>
                <a:r>
                  <a:rPr lang="en-US" sz="2400" dirty="0">
                    <a:solidFill>
                      <a:srgbClr val="FFFFFF"/>
                    </a:solidFill>
                    <a:latin typeface="Cambria" panose="02040503050406030204" pitchFamily="18" charset="0"/>
                    <a:ea typeface="Cambria" panose="02040503050406030204" pitchFamily="18" charset="0"/>
                  </a:rPr>
                  <a:t>:</a:t>
                </a: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b="1" dirty="0">
                    <a:solidFill>
                      <a:srgbClr val="FFFFFF"/>
                    </a:solidFill>
                    <a:latin typeface="Cambria" panose="02040503050406030204" pitchFamily="18" charset="0"/>
                    <a:ea typeface="Cambria" panose="02040503050406030204" pitchFamily="18" charset="0"/>
                  </a:rPr>
                  <a:t>Solve for Optimal Power Flow </a:t>
                </a:r>
                <a:r>
                  <a:rPr lang="en-US" sz="2400" dirty="0">
                    <a:solidFill>
                      <a:srgbClr val="FFFFFF"/>
                    </a:solidFill>
                    <a:latin typeface="Cambria" panose="02040503050406030204" pitchFamily="18" charset="0"/>
                    <a:ea typeface="Cambria" panose="02040503050406030204" pitchFamily="18" charset="0"/>
                  </a:rPr>
                  <a:t>of the system, with the </a:t>
                </a:r>
                <a:r>
                  <a:rPr lang="en-US" sz="2400" b="1" dirty="0">
                    <a:solidFill>
                      <a:srgbClr val="FFFFFF"/>
                    </a:solidFill>
                    <a:latin typeface="Cambria" panose="02040503050406030204" pitchFamily="18" charset="0"/>
                    <a:ea typeface="Cambria" panose="02040503050406030204" pitchFamily="18" charset="0"/>
                  </a:rPr>
                  <a:t>objective</a:t>
                </a:r>
                <a:r>
                  <a:rPr lang="en-US" sz="2400" dirty="0">
                    <a:solidFill>
                      <a:srgbClr val="FFFFFF"/>
                    </a:solidFill>
                    <a:latin typeface="Cambria" panose="02040503050406030204" pitchFamily="18" charset="0"/>
                    <a:ea typeface="Cambria" panose="02040503050406030204" pitchFamily="18" charset="0"/>
                  </a:rPr>
                  <a:t> of </a:t>
                </a:r>
                <a:r>
                  <a:rPr lang="en-US" sz="2400" b="1" dirty="0">
                    <a:solidFill>
                      <a:srgbClr val="FFFFFF"/>
                    </a:solidFill>
                    <a:latin typeface="Cambria" panose="02040503050406030204" pitchFamily="18" charset="0"/>
                    <a:ea typeface="Cambria" panose="02040503050406030204" pitchFamily="18" charset="0"/>
                  </a:rPr>
                  <a:t>minimizing line losses</a:t>
                </a:r>
                <a:endParaRPr lang="en-US" sz="2400" dirty="0">
                  <a:solidFill>
                    <a:srgbClr val="FFFFFF"/>
                  </a:solidFill>
                  <a:latin typeface="Cambria" panose="02040503050406030204" pitchFamily="18" charset="0"/>
                  <a:ea typeface="Cambria" panose="02040503050406030204" pitchFamily="18" charset="0"/>
                </a:endParaRP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dirty="0">
                    <a:solidFill>
                      <a:srgbClr val="FFFFFF"/>
                    </a:solidFill>
                    <a:latin typeface="Cambria" panose="02040503050406030204" pitchFamily="18" charset="0"/>
                    <a:ea typeface="Cambria" panose="02040503050406030204" pitchFamily="18" charset="0"/>
                  </a:rPr>
                  <a:t>while </a:t>
                </a:r>
                <a:r>
                  <a:rPr lang="en-US" sz="2400" b="1" dirty="0">
                    <a:solidFill>
                      <a:srgbClr val="FFFFFF"/>
                    </a:solidFill>
                    <a:latin typeface="Cambria" panose="02040503050406030204" pitchFamily="18" charset="0"/>
                    <a:ea typeface="Cambria" panose="02040503050406030204" pitchFamily="18" charset="0"/>
                  </a:rPr>
                  <a:t>making sure that</a:t>
                </a:r>
                <a:r>
                  <a:rPr lang="en-US" sz="2400" dirty="0">
                    <a:solidFill>
                      <a:srgbClr val="FFFFFF"/>
                    </a:solidFill>
                    <a:latin typeface="Cambria" panose="02040503050406030204" pitchFamily="18" charset="0"/>
                    <a:ea typeface="Cambria" panose="02040503050406030204" pitchFamily="18" charset="0"/>
                  </a:rPr>
                  <a:t>:</a:t>
                </a:r>
              </a:p>
              <a:p>
                <a:pPr marL="137160" lvl="1" indent="-228600"/>
                <a:r>
                  <a:rPr lang="en-US" sz="2400" b="0" dirty="0">
                    <a:solidFill>
                      <a:srgbClr val="FFFFFF"/>
                    </a:solidFill>
                    <a:latin typeface="Cambria" panose="02040503050406030204" pitchFamily="18" charset="0"/>
                    <a:ea typeface="Cambria" panose="02040503050406030204" pitchFamily="18" charset="0"/>
                  </a:rPr>
                  <a:t>1.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𝐵</m:t>
                        </m:r>
                      </m:e>
                      <m:sub>
                        <m:r>
                          <a:rPr lang="en-US" sz="2400" b="0" i="1">
                            <a:solidFill>
                              <a:srgbClr val="FFFFFF"/>
                            </a:solidFill>
                            <a:latin typeface="Cambria Math" panose="02040503050406030204" pitchFamily="18" charset="0"/>
                          </a:rPr>
                          <m:t>𝑡</m:t>
                        </m:r>
                        <m:r>
                          <a:rPr lang="en-US" sz="2400" b="0" i="1">
                            <a:solidFill>
                              <a:srgbClr val="FFFFFF"/>
                            </a:solidFill>
                            <a:latin typeface="Cambria Math" panose="02040503050406030204" pitchFamily="18" charset="0"/>
                          </a:rPr>
                          <m:t>+1</m:t>
                        </m:r>
                      </m:sub>
                    </m:sSub>
                  </m:oMath>
                </a14:m>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SOC of the battery </a:t>
                </a:r>
                <a:r>
                  <a:rPr lang="en-US" sz="2400" dirty="0">
                    <a:solidFill>
                      <a:srgbClr val="FFFFFF"/>
                    </a:solidFill>
                    <a:latin typeface="Cambria" panose="02040503050406030204" pitchFamily="18" charset="0"/>
                    <a:ea typeface="Cambria" panose="02040503050406030204" pitchFamily="18" charset="0"/>
                  </a:rPr>
                  <a:t>at the end of the simulation) </a:t>
                </a:r>
                <a:r>
                  <a:rPr lang="en-US" sz="2400" b="1" dirty="0">
                    <a:solidFill>
                      <a:srgbClr val="FFFFFF"/>
                    </a:solidFill>
                    <a:latin typeface="Cambria" panose="02040503050406030204" pitchFamily="18" charset="0"/>
                    <a:ea typeface="Cambria" panose="02040503050406030204" pitchFamily="18" charset="0"/>
                  </a:rPr>
                  <a:t>stays in permissible limits</a:t>
                </a:r>
              </a:p>
              <a:p>
                <a:pPr marL="137160" lvl="1" indent="-228600"/>
                <a:r>
                  <a:rPr lang="en-US" sz="2400" dirty="0">
                    <a:solidFill>
                      <a:srgbClr val="FFFFFF"/>
                    </a:solidFill>
                    <a:latin typeface="Cambria" panose="02040503050406030204" pitchFamily="18" charset="0"/>
                    <a:ea typeface="Cambria" panose="02040503050406030204" pitchFamily="18" charset="0"/>
                  </a:rPr>
                  <a:t>2. For no node containing a battery, is </a:t>
                </a:r>
                <a14:m>
                  <m:oMath xmlns:m="http://schemas.openxmlformats.org/officeDocument/2006/math">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𝑑</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 </m:t>
                    </m:r>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𝑐</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≠0</m:t>
                    </m:r>
                  </m:oMath>
                </a14:m>
                <a:r>
                  <a:rPr lang="en-US" sz="2400" dirty="0">
                    <a:solidFill>
                      <a:srgbClr val="FFFFFF"/>
                    </a:solidFill>
                    <a:latin typeface="Cambria" panose="02040503050406030204" pitchFamily="18" charset="0"/>
                    <a:ea typeface="Cambria" panose="02040503050406030204" pitchFamily="18" charset="0"/>
                  </a:rPr>
                  <a:t>. In other words, make sure that </a:t>
                </a:r>
                <a:r>
                  <a:rPr lang="en-US" sz="2400" dirty="0">
                    <a:solidFill>
                      <a:schemeClr val="bg1"/>
                    </a:solidFill>
                    <a:highlight>
                      <a:srgbClr val="008000"/>
                    </a:highlight>
                    <a:latin typeface="Cambria" panose="02040503050406030204" pitchFamily="18" charset="0"/>
                    <a:ea typeface="Cambria" panose="02040503050406030204" pitchFamily="18" charset="0"/>
                  </a:rPr>
                  <a:t>Complementarity of Discharging and Charging</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00B050"/>
                    </a:solidFill>
                    <a:latin typeface="Cambria" panose="02040503050406030204" pitchFamily="18" charset="0"/>
                    <a:ea typeface="Cambria" panose="02040503050406030204" pitchFamily="18" charset="0"/>
                  </a:rPr>
                  <a:t>ensured</a:t>
                </a:r>
                <a:r>
                  <a:rPr lang="en-US" sz="2400" dirty="0">
                    <a:solidFill>
                      <a:srgbClr val="FFFFFF"/>
                    </a:solidFill>
                    <a:latin typeface="Cambria" panose="02040503050406030204" pitchFamily="18" charset="0"/>
                    <a:ea typeface="Cambria" panose="02040503050406030204" pitchFamily="18" charset="0"/>
                  </a:rPr>
                  <a:t>. Alternatively, </a:t>
                </a:r>
                <a:r>
                  <a:rPr lang="en-US" sz="2400" dirty="0">
                    <a:solidFill>
                      <a:schemeClr val="bg1"/>
                    </a:solidFill>
                    <a:highlight>
                      <a:srgbClr val="800000"/>
                    </a:highlight>
                    <a:latin typeface="Cambria" panose="02040503050406030204" pitchFamily="18" charset="0"/>
                    <a:ea typeface="Cambria" panose="02040503050406030204" pitchFamily="18" charset="0"/>
                  </a:rPr>
                  <a:t>Simultaneous Charging and Discharging (SCD)</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FF0000"/>
                    </a:solidFill>
                    <a:latin typeface="Cambria" panose="02040503050406030204" pitchFamily="18" charset="0"/>
                    <a:ea typeface="Cambria" panose="02040503050406030204" pitchFamily="18" charset="0"/>
                  </a:rPr>
                  <a:t>avoided</a:t>
                </a:r>
                <a:r>
                  <a:rPr lang="en-US" sz="2400" dirty="0">
                    <a:solidFill>
                      <a:srgbClr val="FFFFFF"/>
                    </a:solidFill>
                    <a:latin typeface="Cambria" panose="02040503050406030204" pitchFamily="18" charset="0"/>
                    <a:ea typeface="Cambria" panose="02040503050406030204" pitchFamily="18" charset="0"/>
                  </a:rPr>
                  <a:t>.</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375179" y="1717142"/>
                <a:ext cx="10970358" cy="4537524"/>
              </a:xfrm>
              <a:prstGeom prst="rect">
                <a:avLst/>
              </a:prstGeom>
              <a:blipFill>
                <a:blip r:embed="rId4"/>
                <a:stretch>
                  <a:fillRect l="-776" t="-802" b="-1872"/>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195596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dirty="0"/>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dirty="0"/>
                  <a:t>SOC is always taken as </a:t>
                </a:r>
                <a14:m>
                  <m:oMath xmlns:m="http://schemas.openxmlformats.org/officeDocument/2006/math">
                    <m:r>
                      <a:rPr lang="en-US" b="0" i="1" smtClean="0">
                        <a:latin typeface="Cambria Math" panose="02040503050406030204" pitchFamily="18" charset="0"/>
                      </a:rPr>
                      <m:t>𝑝𝑢</m:t>
                    </m:r>
                  </m:oMath>
                </a14:m>
                <a:r>
                  <a:rPr lang="en-US" dirty="0"/>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dirty="0"/>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US">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dirty="0"/>
              <a:t>All variables are </a:t>
            </a:r>
            <a:r>
              <a:rPr lang="en-US" b="1" dirty="0"/>
              <a:t>Continuous</a:t>
            </a:r>
          </a:p>
          <a:p>
            <a:r>
              <a:rPr lang="en-US" b="1" dirty="0"/>
              <a:t>No Discrete </a:t>
            </a:r>
            <a:r>
              <a:rPr lang="en-US" dirty="0"/>
              <a:t>variables</a:t>
            </a:r>
          </a:p>
          <a:p>
            <a:r>
              <a:rPr lang="en-US" b="1" dirty="0"/>
              <a:t>No Boolean </a:t>
            </a:r>
            <a:r>
              <a:rPr lang="en-US" dirty="0"/>
              <a:t>variables</a:t>
            </a:r>
          </a:p>
          <a:p>
            <a:r>
              <a:rPr lang="en-US" dirty="0"/>
              <a:t>In the final equations</a:t>
            </a:r>
          </a:p>
        </p:txBody>
      </p:sp>
    </p:spTree>
    <p:extLst>
      <p:ext uri="{BB962C8B-B14F-4D97-AF65-F5344CB8AC3E}">
        <p14:creationId xmlns:p14="http://schemas.microsoft.com/office/powerpoint/2010/main" val="2152296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dirty="0">
                <a:solidFill>
                  <a:schemeClr val="bg1"/>
                </a:solidFill>
              </a:rPr>
              <a:t>Upon addition of the </a:t>
            </a:r>
            <a:r>
              <a:rPr lang="en-US" dirty="0">
                <a:highlight>
                  <a:srgbClr val="00FF00"/>
                </a:highlight>
              </a:rPr>
              <a:t>green</a:t>
            </a:r>
            <a:r>
              <a:rPr lang="en-US" dirty="0">
                <a:solidFill>
                  <a:schemeClr val="bg1"/>
                </a:solidFill>
              </a:rPr>
              <a:t> block, the </a:t>
            </a:r>
            <a:r>
              <a:rPr lang="en-US" dirty="0">
                <a:highlight>
                  <a:srgbClr val="C0C0C0"/>
                </a:highlight>
              </a:rPr>
              <a:t>grey</a:t>
            </a:r>
            <a:r>
              <a:rPr lang="en-US" dirty="0">
                <a:solidFill>
                  <a:schemeClr val="bg1"/>
                </a:solidFill>
                <a:highlight>
                  <a:srgbClr val="C0C0C0"/>
                </a:highlight>
              </a:rPr>
              <a:t> </a:t>
            </a:r>
            <a:r>
              <a:rPr lang="en-US" dirty="0">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dirty="0">
                <a:solidFill>
                  <a:schemeClr val="bg1"/>
                </a:solidFill>
              </a:rPr>
              <a:t>The </a:t>
            </a:r>
            <a:r>
              <a:rPr lang="en-US" dirty="0">
                <a:highlight>
                  <a:srgbClr val="FFFF00"/>
                </a:highlight>
              </a:rPr>
              <a:t>yellow</a:t>
            </a:r>
            <a:r>
              <a:rPr lang="en-US" dirty="0">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dirty="0">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dirty="0">
                <a:solidFill>
                  <a:schemeClr val="tx1"/>
                </a:solidFill>
              </a:rPr>
              <a:t>Initial thoughts: It uses a linear/linearized model of the battery, and all equations are expressed with matrices.</a:t>
            </a:r>
          </a:p>
          <a:p>
            <a:pPr marL="0" indent="0">
              <a:buNone/>
            </a:pPr>
            <a:r>
              <a:rPr lang="en-US" sz="1800" dirty="0">
                <a:solidFill>
                  <a:schemeClr val="tx1"/>
                </a:solidFill>
              </a:rPr>
              <a:t>Details to be added later.</a:t>
            </a:r>
          </a:p>
          <a:p>
            <a:endParaRPr lang="en-US" dirty="0"/>
          </a:p>
        </p:txBody>
      </p:sp>
    </p:spTree>
    <p:extLst>
      <p:ext uri="{BB962C8B-B14F-4D97-AF65-F5344CB8AC3E}">
        <p14:creationId xmlns:p14="http://schemas.microsoft.com/office/powerpoint/2010/main" val="2724178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dirty="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Xiaodong</a:t>
            </a:r>
            <a:r>
              <a:rPr lang="en-IN" dirty="0">
                <a:solidFill>
                  <a:schemeClr val="bg1"/>
                </a:solidFill>
                <a:latin typeface="Times New Roman" panose="02020603050405020304" pitchFamily="18" charset="0"/>
                <a:cs typeface="Times New Roman" panose="02020603050405020304" pitchFamily="18" charset="0"/>
              </a:rPr>
              <a:t> Qian and </a:t>
            </a:r>
            <a:r>
              <a:rPr lang="en-IN" dirty="0" err="1">
                <a:solidFill>
                  <a:schemeClr val="bg1"/>
                </a:solidFill>
                <a:latin typeface="Times New Roman" panose="02020603050405020304" pitchFamily="18" charset="0"/>
                <a:cs typeface="Times New Roman" panose="02020603050405020304" pitchFamily="18" charset="0"/>
              </a:rPr>
              <a:t>Yuanguo</a:t>
            </a:r>
            <a:r>
              <a:rPr lang="en-IN" dirty="0">
                <a:solidFill>
                  <a:schemeClr val="bg1"/>
                </a:solidFill>
                <a:latin typeface="Times New Roman" panose="02020603050405020304" pitchFamily="18" charset="0"/>
                <a:cs typeface="Times New Roman" panose="02020603050405020304" pitchFamily="18" charset="0"/>
              </a:rPr>
              <a:t> Zhu</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dirty="0" err="1">
                <a:solidFill>
                  <a:schemeClr val="bg1"/>
                </a:solidFill>
              </a:rPr>
              <a:t>Deptt</a:t>
            </a:r>
            <a:r>
              <a:rPr lang="en-US" dirty="0">
                <a:solidFill>
                  <a:schemeClr val="bg1"/>
                </a:solidFill>
              </a:rPr>
              <a:t>. Of Appl. Math.</a:t>
            </a:r>
          </a:p>
          <a:p>
            <a:r>
              <a:rPr lang="en-US" dirty="0">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Professor with the Department of Mathematics</a:t>
            </a:r>
          </a:p>
          <a:p>
            <a:r>
              <a:rPr lang="en-US" dirty="0">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(Greedily)</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dirty="0"/>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In about </a:t>
                </a:r>
                <a14:m>
                  <m:oMath xmlns:m="http://schemas.openxmlformats.org/officeDocument/2006/math">
                    <m:r>
                      <a:rPr lang="en-US" b="0" i="1" smtClean="0">
                        <a:latin typeface="Cambria Math" panose="02040503050406030204" pitchFamily="18" charset="0"/>
                      </a:rPr>
                      <m:t>41</m:t>
                    </m:r>
                  </m:oMath>
                </a14:m>
                <a:r>
                  <a:rPr lang="en-US" dirty="0"/>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dirty="0">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dirty="0">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dirty="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dirty="0">
                    <a:solidFill>
                      <a:schemeClr val="tx1"/>
                    </a:solidFill>
                    <a:latin typeface="Cambria" panose="02040503050406030204" pitchFamily="18" charset="0"/>
                    <a:ea typeface="Cambria" panose="02040503050406030204" pitchFamily="18" charset="0"/>
                  </a:rPr>
                  <a:t>while</a:t>
                </a:r>
                <a:r>
                  <a:rPr lang="en-US" sz="28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dirty="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dirty="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dirty="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dirty="0">
                    <a:solidFill>
                      <a:schemeClr val="tx1"/>
                    </a:solidFill>
                    <a:latin typeface="Cambria" panose="02040503050406030204" pitchFamily="18" charset="0"/>
                    <a:ea typeface="Cambria" panose="02040503050406030204" pitchFamily="18" charset="0"/>
                  </a:rPr>
                  <a:t>.</a:t>
                </a:r>
              </a:p>
              <a:p>
                <a:pPr indent="-320040"/>
                <a:r>
                  <a:rPr lang="en-US" sz="2800" b="1" dirty="0">
                    <a:solidFill>
                      <a:schemeClr val="tx1"/>
                    </a:solidFill>
                    <a:latin typeface="Cambria" panose="02040503050406030204" pitchFamily="18" charset="0"/>
                    <a:ea typeface="Cambria" panose="02040503050406030204" pitchFamily="18" charset="0"/>
                  </a:rPr>
                  <a:t>end</a:t>
                </a:r>
                <a:endParaRPr lang="en-US" sz="2800" dirty="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dirty="0">
                <a:solidFill>
                  <a:schemeClr val="accent4">
                    <a:lumMod val="40000"/>
                    <a:lumOff val="60000"/>
                  </a:schemeClr>
                </a:solidFill>
              </a:rPr>
              <a:t>Takeaway:</a:t>
            </a:r>
          </a:p>
          <a:p>
            <a:pPr marL="0" indent="0">
              <a:buNone/>
            </a:pPr>
            <a:br>
              <a:rPr lang="en-US" dirty="0"/>
            </a:br>
            <a:r>
              <a:rPr lang="en-US" sz="2000" dirty="0"/>
              <a:t>This paper provides a solid mathematical understanding of the rationale behind Differential Dynamic Programming.</a:t>
            </a:r>
          </a:p>
          <a:p>
            <a:pPr marL="0" indent="0">
              <a:buNone/>
            </a:pPr>
            <a:endParaRPr lang="en-US" sz="2000" dirty="0"/>
          </a:p>
          <a:p>
            <a:pPr marL="0" indent="0">
              <a:buNone/>
            </a:pPr>
            <a:r>
              <a:rPr lang="en-US" sz="2000"/>
              <a:t>It provides </a:t>
            </a:r>
            <a:r>
              <a:rPr lang="en-US" sz="2000" dirty="0"/>
              <a:t>an algorithm along with a conveniently described set of equations which can aid us in solving our own problems using DDP</a:t>
            </a:r>
            <a:r>
              <a:rPr lang="en-US" dirty="0"/>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dirty="0">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Aayushya</a:t>
            </a:r>
            <a:r>
              <a:rPr lang="en-IN" dirty="0">
                <a:solidFill>
                  <a:schemeClr val="bg1"/>
                </a:solidFill>
                <a:latin typeface="Times New Roman" panose="02020603050405020304" pitchFamily="18" charset="0"/>
                <a:cs typeface="Times New Roman" panose="02020603050405020304" pitchFamily="18" charset="0"/>
              </a:rPr>
              <a:t> Agarwal and Larry Pileggi</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(2022)</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Reference papers with: </a:t>
            </a:r>
            <a:r>
              <a:rPr lang="en-US" dirty="0" err="1">
                <a:solidFill>
                  <a:schemeClr val="bg1"/>
                </a:solidFill>
              </a:rPr>
              <a:t>Amritanshu</a:t>
            </a:r>
            <a:r>
              <a:rPr lang="en-US" dirty="0">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Objective function is economic-based</a:t>
                </a:r>
              </a:p>
              <a:p>
                <a:r>
                  <a:rPr lang="en-US" dirty="0">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dirty="0">
                    <a:solidFill>
                      <a:schemeClr val="bg1"/>
                    </a:solidFill>
                  </a:rPr>
                  <a:t> is a vector of dual variables associated with each equality constraint defined in </a:t>
                </a:r>
                <a:r>
                  <a:rPr lang="en-US" dirty="0">
                    <a:solidFill>
                      <a:schemeClr val="bg1"/>
                    </a:solidFill>
                    <a:hlinkClick r:id="rId2" action="ppaction://hlinksldjump"/>
                  </a:rPr>
                  <a:t>[20b]</a:t>
                </a:r>
                <a:endParaRPr lang="en-US" dirty="0">
                  <a:solidFill>
                    <a:schemeClr val="bg1"/>
                  </a:solidFill>
                </a:endParaRPr>
              </a:p>
              <a:p>
                <a:r>
                  <a:rPr lang="en-US" dirty="0">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dirty="0">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dirty="0">
                    <a:solidFill>
                      <a:schemeClr val="bg1"/>
                    </a:solidFill>
                  </a:rPr>
                  <a:t>.</a:t>
                </a:r>
              </a:p>
              <a:p>
                <a:r>
                  <a:rPr lang="en-US" b="0" dirty="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dirty="0">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dirty="0">
                    <a:solidFill>
                      <a:schemeClr val="bg1"/>
                    </a:solidFill>
                  </a:rPr>
                  <a:t>.</a:t>
                </a:r>
              </a:p>
              <a:p>
                <a:endParaRPr lang="en-US" dirty="0">
                  <a:solidFill>
                    <a:schemeClr val="bg1"/>
                  </a:solidFill>
                </a:endParaRPr>
              </a:p>
              <a:p>
                <a:r>
                  <a:rPr lang="en-US" dirty="0">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dirty="0">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dirty="0">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 representing the first order optimality conditions to ensure a local minimum is reached.</a:t>
                </a:r>
              </a:p>
              <a:p>
                <a:endParaRPr lang="en-US" dirty="0">
                  <a:solidFill>
                    <a:schemeClr val="bg1"/>
                  </a:solidFill>
                </a:endParaRPr>
              </a:p>
              <a:p>
                <a:r>
                  <a:rPr lang="en-US" dirty="0">
                    <a:solidFill>
                      <a:schemeClr val="bg1"/>
                    </a:solidFill>
                  </a:rPr>
                  <a:t>The non-linear KKT equations are solved for using Newton-Raphson.</a:t>
                </a:r>
              </a:p>
              <a:p>
                <a:endParaRPr lang="en-US" dirty="0">
                  <a:solidFill>
                    <a:schemeClr val="bg1"/>
                  </a:solidFill>
                </a:endParaRPr>
              </a:p>
              <a:p>
                <a:r>
                  <a:rPr lang="en-US" dirty="0">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dirty="0">
                    <a:solidFill>
                      <a:schemeClr val="bg1"/>
                    </a:solidFill>
                  </a:rPr>
                  <a:t>Inequality constraints are solved using an interior point method that gradually constrains the function shown in (9).</a:t>
                </a:r>
              </a:p>
              <a:p>
                <a:endParaRPr lang="en-US" dirty="0">
                  <a:solidFill>
                    <a:schemeClr val="bg1"/>
                  </a:solidFill>
                </a:endParaRPr>
              </a:p>
              <a:p>
                <a:r>
                  <a:rPr lang="en-US" dirty="0">
                    <a:solidFill>
                      <a:schemeClr val="bg1"/>
                    </a:solidFill>
                  </a:rPr>
                  <a:t>Each iteration of the interior point method requires robust limiting to ensure variables do not exceed their operating limits. </a:t>
                </a:r>
              </a:p>
              <a:p>
                <a:endParaRPr lang="en-US" dirty="0">
                  <a:solidFill>
                    <a:schemeClr val="bg1"/>
                  </a:solidFill>
                </a:endParaRPr>
              </a:p>
              <a:p>
                <a:r>
                  <a:rPr lang="en-US" dirty="0">
                    <a:solidFill>
                      <a:schemeClr val="bg1"/>
                    </a:solidFill>
                  </a:rPr>
                  <a:t>‘Diode limiting methods’ from </a:t>
                </a:r>
                <a:r>
                  <a:rPr lang="en-US" dirty="0">
                    <a:solidFill>
                      <a:schemeClr val="bg1"/>
                    </a:solidFill>
                    <a:hlinkClick r:id="rId2" action="ppaction://hlinksldjump"/>
                  </a:rPr>
                  <a:t>[23b]</a:t>
                </a:r>
                <a:r>
                  <a:rPr lang="en-US" dirty="0">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dirty="0">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dirty="0">
                    <a:solidFill>
                      <a:schemeClr val="bg1"/>
                    </a:solidFill>
                  </a:rPr>
                  <a:t> respectively (12-13).</a:t>
                </a:r>
              </a:p>
              <a:p>
                <a:endParaRPr lang="en-US" dirty="0">
                  <a:solidFill>
                    <a:schemeClr val="bg1"/>
                  </a:solidFill>
                </a:endParaRPr>
              </a:p>
              <a:p>
                <a:r>
                  <a:rPr lang="en-US" dirty="0">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dirty="0">
                    <a:solidFill>
                      <a:schemeClr val="bg1"/>
                    </a:solidFill>
                  </a:rPr>
                  <a:t>Generator ramping limits are incorporated in the same way and solved for using an interior-point method.</a:t>
                </a:r>
              </a:p>
              <a:p>
                <a:endParaRPr lang="en-US" dirty="0">
                  <a:solidFill>
                    <a:schemeClr val="bg1"/>
                  </a:solidFill>
                </a:endParaRPr>
              </a:p>
              <a:p>
                <a:r>
                  <a:rPr lang="en-US" dirty="0">
                    <a:solidFill>
                      <a:schemeClr val="bg1"/>
                    </a:solidFill>
                  </a:rPr>
                  <a:t>ESS also incorporated. (Didn’t see or read any explanation on the possibility of SCD, </a:t>
                </a:r>
                <a:r>
                  <a:rPr lang="en-US" dirty="0" err="1">
                    <a:solidFill>
                      <a:schemeClr val="bg1"/>
                    </a:solidFill>
                  </a:rPr>
                  <a:t>i</a:t>
                </a:r>
                <a:r>
                  <a:rPr lang="en-US" dirty="0">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cxnSp>
        <p:nvCxnSpPr>
          <p:cNvPr id="13" name="Straight Arrow Connector 12">
            <a:extLst>
              <a:ext uri="{FF2B5EF4-FFF2-40B4-BE49-F238E27FC236}">
                <a16:creationId xmlns:a16="http://schemas.microsoft.com/office/drawing/2014/main" id="{5DA871C8-8945-EDA4-213E-AD2B97C01BA0}"/>
              </a:ext>
            </a:extLst>
          </p:cNvPr>
          <p:cNvCxnSpPr>
            <a:cxnSpLocks/>
            <a:endCxn id="14" idx="2"/>
          </p:cNvCxnSpPr>
          <p:nvPr/>
        </p:nvCxnSpPr>
        <p:spPr>
          <a:xfrm flipH="1" flipV="1">
            <a:off x="2063932" y="2737448"/>
            <a:ext cx="2127380" cy="150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a:t>
                </a:r>
              </a:p>
              <a:p>
                <a:pPr algn="ctr"/>
                <a:r>
                  <a:rPr lang="en-US" sz="1600" dirty="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E024897D-C278-8DD3-65EF-8B1DEA1A7848}"/>
              </a:ext>
            </a:extLst>
          </p:cNvPr>
          <p:cNvSpPr/>
          <p:nvPr/>
        </p:nvSpPr>
        <p:spPr>
          <a:xfrm>
            <a:off x="7004957" y="2677886"/>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AD6FFD3-B2AC-C885-4E7F-D696852BE9E1}"/>
              </a:ext>
            </a:extLst>
          </p:cNvPr>
          <p:cNvCxnSpPr>
            <a:stCxn id="3" idx="0"/>
          </p:cNvCxnSpPr>
          <p:nvPr/>
        </p:nvCxnSpPr>
        <p:spPr>
          <a:xfrm flipV="1">
            <a:off x="8646671" y="2073729"/>
            <a:ext cx="1575015" cy="604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spTree>
    <p:extLst>
      <p:ext uri="{BB962C8B-B14F-4D97-AF65-F5344CB8AC3E}">
        <p14:creationId xmlns:p14="http://schemas.microsoft.com/office/powerpoint/2010/main" val="3293458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dirty="0">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a:t>
            </a:r>
            <a:r>
              <a:rPr lang="en-US" dirty="0" err="1">
                <a:solidFill>
                  <a:schemeClr val="bg1"/>
                </a:solidFill>
              </a:rPr>
              <a:t>Lagrangian</a:t>
            </a:r>
            <a:r>
              <a:rPr lang="en-US" dirty="0">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dirty="0">
                    <a:solidFill>
                      <a:schemeClr val="bg1"/>
                    </a:solidFill>
                  </a:rPr>
                  <a:t>If not for any Generator ramping or ESS constraints, the problem is just a summation of individual ACOPFs.</a:t>
                </a:r>
              </a:p>
              <a:p>
                <a:endParaRPr lang="en-US" sz="1600" dirty="0">
                  <a:solidFill>
                    <a:schemeClr val="bg1"/>
                  </a:solidFill>
                </a:endParaRPr>
              </a:p>
              <a:p>
                <a:r>
                  <a:rPr lang="en-US" sz="1600" dirty="0">
                    <a:solidFill>
                      <a:schemeClr val="bg1"/>
                    </a:solidFill>
                  </a:rPr>
                  <a:t>The authors anyway proceed to solve for each ACOPF individually, but using a Forward-Backward Process.</a:t>
                </a:r>
              </a:p>
              <a:p>
                <a:r>
                  <a:rPr lang="en-US" sz="1600" dirty="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dirty="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t>
                </a:r>
              </a:p>
              <a:p>
                <a:endParaRPr lang="en-US" sz="1600" dirty="0">
                  <a:solidFill>
                    <a:schemeClr val="bg1"/>
                  </a:solidFill>
                </a:endParaRPr>
              </a:p>
              <a:p>
                <a:r>
                  <a:rPr lang="en-US" sz="1600" dirty="0">
                    <a:solidFill>
                      <a:schemeClr val="bg1"/>
                    </a:solidFill>
                  </a:rPr>
                  <a:t>Then they do a ‘backwards-pass’ to update the sequence based on gradient information from the forward trajectory.</a:t>
                </a:r>
              </a:p>
              <a:p>
                <a:endParaRPr lang="en-US" sz="1600" dirty="0">
                  <a:solidFill>
                    <a:schemeClr val="bg1"/>
                  </a:solidFill>
                </a:endParaRPr>
              </a:p>
              <a:p>
                <a:r>
                  <a:rPr lang="en-US" sz="1600" dirty="0">
                    <a:solidFill>
                      <a:schemeClr val="bg1"/>
                    </a:solidFill>
                  </a:rPr>
                  <a:t>Together, a forward pass and a backward pass produce a new sequence of controls.</a:t>
                </a:r>
              </a:p>
              <a:p>
                <a:endParaRPr lang="en-US" sz="1600" dirty="0">
                  <a:solidFill>
                    <a:schemeClr val="bg1"/>
                  </a:solidFill>
                </a:endParaRPr>
              </a:p>
              <a:p>
                <a:r>
                  <a:rPr lang="en-US" sz="1600" dirty="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dirty="0">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dirty="0">
                <a:solidFill>
                  <a:schemeClr val="bg1"/>
                </a:solidFill>
              </a:rPr>
              <a:t>Solving for 10 hours of 70k system data configuration took them 14 minutes on a single-core </a:t>
            </a:r>
            <a:r>
              <a:rPr lang="en-US" dirty="0" err="1">
                <a:solidFill>
                  <a:schemeClr val="bg1"/>
                </a:solidFill>
              </a:rPr>
              <a:t>macbook</a:t>
            </a:r>
            <a:r>
              <a:rPr lang="en-US" dirty="0">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dirty="0">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dirty="0">
                <a:solidFill>
                  <a:schemeClr val="tx2">
                    <a:lumMod val="20000"/>
                    <a:lumOff val="80000"/>
                  </a:schemeClr>
                </a:solidFill>
              </a:rPr>
              <a:t>IEEE 123 and 13 bus systems</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a:t>
            </a:r>
          </a:p>
          <a:p>
            <a:endParaRPr lang="en-US" dirty="0">
              <a:solidFill>
                <a:schemeClr val="tx2">
                  <a:lumMod val="20000"/>
                  <a:lumOff val="80000"/>
                </a:schemeClr>
              </a:solidFill>
            </a:endParaRPr>
          </a:p>
          <a:p>
            <a:r>
              <a:rPr lang="en-US" dirty="0">
                <a:solidFill>
                  <a:schemeClr val="tx2">
                    <a:lumMod val="20000"/>
                    <a:lumOff val="80000"/>
                  </a:schemeClr>
                </a:solidFill>
              </a:rPr>
              <a:t>Second Order Conic Decomposition (SOCP) used to fix State-of-Charge (SOC) for batteries at every time step. [~1 minute]</a:t>
            </a:r>
          </a:p>
          <a:p>
            <a:endParaRPr lang="en-US" dirty="0">
              <a:solidFill>
                <a:schemeClr val="tx2">
                  <a:lumMod val="20000"/>
                  <a:lumOff val="80000"/>
                </a:schemeClr>
              </a:solidFill>
            </a:endParaRPr>
          </a:p>
          <a:p>
            <a:r>
              <a:rPr lang="en-US" dirty="0">
                <a:solidFill>
                  <a:schemeClr val="tx2">
                    <a:lumMod val="20000"/>
                    <a:lumOff val="80000"/>
                  </a:schemeClr>
                </a:solidFill>
              </a:rPr>
              <a:t>Non-Linear Programming (NLP) to solve the individual decoupled time-steps (in parallel). [~ seconds]</a:t>
            </a:r>
          </a:p>
          <a:p>
            <a:endParaRPr lang="en-US" dirty="0">
              <a:solidFill>
                <a:schemeClr val="tx2">
                  <a:lumMod val="20000"/>
                  <a:lumOff val="80000"/>
                </a:schemeClr>
              </a:solidFill>
            </a:endParaRPr>
          </a:p>
          <a:p>
            <a:r>
              <a:rPr lang="en-US" dirty="0">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dirty="0">
                <a:solidFill>
                  <a:schemeClr val="tx2">
                    <a:lumMod val="20000"/>
                    <a:lumOff val="80000"/>
                  </a:schemeClr>
                </a:solidFill>
              </a:rPr>
              <a:t>IEEE 13 bus system</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 </a:t>
            </a:r>
          </a:p>
          <a:p>
            <a:endParaRPr lang="en-US" dirty="0">
              <a:solidFill>
                <a:schemeClr val="tx2">
                  <a:lumMod val="20000"/>
                  <a:lumOff val="80000"/>
                </a:schemeClr>
              </a:solidFill>
            </a:endParaRPr>
          </a:p>
          <a:p>
            <a:r>
              <a:rPr lang="en-US" dirty="0">
                <a:solidFill>
                  <a:schemeClr val="tx2">
                    <a:lumMod val="20000"/>
                    <a:lumOff val="80000"/>
                  </a:schemeClr>
                </a:solidFill>
              </a:rPr>
              <a:t>STL Elements (Discrete-control)</a:t>
            </a:r>
          </a:p>
          <a:p>
            <a:r>
              <a:rPr lang="en-US" dirty="0">
                <a:solidFill>
                  <a:schemeClr val="tx2">
                    <a:lumMod val="20000"/>
                    <a:lumOff val="80000"/>
                  </a:schemeClr>
                </a:solidFill>
              </a:rPr>
              <a:t>	Optimized </a:t>
            </a:r>
            <a:r>
              <a:rPr lang="en-US" i="1" dirty="0">
                <a:solidFill>
                  <a:schemeClr val="tx2">
                    <a:lumMod val="20000"/>
                    <a:lumOff val="80000"/>
                  </a:schemeClr>
                </a:solidFill>
              </a:rPr>
              <a:t>slowly </a:t>
            </a:r>
            <a:r>
              <a:rPr lang="en-US" dirty="0">
                <a:solidFill>
                  <a:schemeClr val="tx2">
                    <a:lumMod val="20000"/>
                    <a:lumOff val="80000"/>
                  </a:schemeClr>
                </a:solidFill>
              </a:rPr>
              <a:t>using Multi-Integer Linear Programming</a:t>
            </a:r>
          </a:p>
          <a:p>
            <a:endParaRPr lang="en-US" dirty="0">
              <a:solidFill>
                <a:schemeClr val="tx2">
                  <a:lumMod val="20000"/>
                  <a:lumOff val="80000"/>
                </a:schemeClr>
              </a:solidFill>
            </a:endParaRPr>
          </a:p>
          <a:p>
            <a:r>
              <a:rPr lang="en-US" dirty="0">
                <a:solidFill>
                  <a:schemeClr val="tx2">
                    <a:lumMod val="20000"/>
                    <a:lumOff val="80000"/>
                  </a:schemeClr>
                </a:solidFill>
              </a:rPr>
              <a:t>Renewables + Battery</a:t>
            </a:r>
          </a:p>
          <a:p>
            <a:r>
              <a:rPr lang="en-US" dirty="0">
                <a:solidFill>
                  <a:schemeClr val="tx2">
                    <a:lumMod val="20000"/>
                    <a:lumOff val="80000"/>
                  </a:schemeClr>
                </a:solidFill>
              </a:rPr>
              <a:t>	Optimized </a:t>
            </a:r>
            <a:r>
              <a:rPr lang="en-US" i="1" dirty="0" err="1">
                <a:solidFill>
                  <a:schemeClr val="tx2">
                    <a:lumMod val="20000"/>
                    <a:lumOff val="80000"/>
                  </a:schemeClr>
                </a:solidFill>
              </a:rPr>
              <a:t>fastly</a:t>
            </a:r>
            <a:r>
              <a:rPr lang="en-US" dirty="0">
                <a:solidFill>
                  <a:schemeClr val="tx2">
                    <a:lumMod val="20000"/>
                    <a:lumOff val="80000"/>
                  </a:schemeClr>
                </a:solidFill>
              </a:rPr>
              <a:t> using SOCP</a:t>
            </a:r>
          </a:p>
          <a:p>
            <a:r>
              <a:rPr lang="en-US" dirty="0">
                <a:solidFill>
                  <a:schemeClr val="tx2">
                    <a:lumMod val="20000"/>
                    <a:lumOff val="80000"/>
                  </a:schemeClr>
                </a:solidFill>
              </a:rPr>
              <a:t>	[~1 minute]</a:t>
            </a:r>
          </a:p>
          <a:p>
            <a:endParaRPr lang="en-US" dirty="0">
              <a:solidFill>
                <a:schemeClr val="tx2">
                  <a:lumMod val="20000"/>
                  <a:lumOff val="80000"/>
                </a:schemeClr>
              </a:solidFill>
            </a:endParaRPr>
          </a:p>
          <a:p>
            <a:r>
              <a:rPr lang="en-US" dirty="0">
                <a:solidFill>
                  <a:schemeClr val="tx2">
                    <a:lumMod val="20000"/>
                    <a:lumOff val="80000"/>
                  </a:schemeClr>
                </a:solidFill>
              </a:rPr>
              <a:t>Proof given, that for </a:t>
            </a:r>
            <a:r>
              <a:rPr lang="en-US" i="1" dirty="0">
                <a:solidFill>
                  <a:schemeClr val="tx2">
                    <a:lumMod val="20000"/>
                    <a:lumOff val="80000"/>
                  </a:schemeClr>
                </a:solidFill>
              </a:rPr>
              <a:t>realistic </a:t>
            </a:r>
            <a:r>
              <a:rPr lang="en-US" dirty="0">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dirty="0">
                <a:solidFill>
                  <a:schemeClr val="tx2">
                    <a:lumMod val="20000"/>
                    <a:lumOff val="80000"/>
                  </a:schemeClr>
                </a:solidFill>
              </a:rPr>
              <a:t>near-optimal </a:t>
            </a:r>
            <a:r>
              <a:rPr lang="en-US" dirty="0" err="1">
                <a:solidFill>
                  <a:schemeClr val="tx2">
                    <a:lumMod val="20000"/>
                    <a:lumOff val="80000"/>
                  </a:schemeClr>
                </a:solidFill>
              </a:rPr>
              <a:t>soltutions</a:t>
            </a:r>
            <a:r>
              <a:rPr lang="en-US" dirty="0">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cxnSp>
        <p:nvCxnSpPr>
          <p:cNvPr id="13" name="Straight Arrow Connector 12">
            <a:extLst>
              <a:ext uri="{FF2B5EF4-FFF2-40B4-BE49-F238E27FC236}">
                <a16:creationId xmlns:a16="http://schemas.microsoft.com/office/drawing/2014/main" id="{5DA871C8-8945-EDA4-213E-AD2B97C01BA0}"/>
              </a:ext>
            </a:extLst>
          </p:cNvPr>
          <p:cNvCxnSpPr>
            <a:cxnSpLocks/>
            <a:endCxn id="14" idx="2"/>
          </p:cNvCxnSpPr>
          <p:nvPr/>
        </p:nvCxnSpPr>
        <p:spPr>
          <a:xfrm flipH="1" flipV="1">
            <a:off x="2063932" y="2737448"/>
            <a:ext cx="2127380" cy="150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dirty="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dirty="0"/>
              <a:t>Distribution System</a:t>
            </a:r>
          </a:p>
          <a:p>
            <a:pPr lvl="1">
              <a:buClr>
                <a:schemeClr val="accent3"/>
              </a:buClr>
              <a:buSzPct val="50000"/>
              <a:buFont typeface="Wingdings" panose="05000000000000000000" pitchFamily="2" charset="2"/>
              <a:buChar char="Ø"/>
            </a:pPr>
            <a:r>
              <a:rPr lang="en-US" dirty="0"/>
              <a:t>Unbalanced</a:t>
            </a:r>
          </a:p>
          <a:p>
            <a:pPr lvl="1">
              <a:buClr>
                <a:schemeClr val="accent3"/>
              </a:buClr>
              <a:buSzPct val="50000"/>
              <a:buFont typeface="Wingdings" panose="05000000000000000000" pitchFamily="2" charset="2"/>
              <a:buChar char="Ø"/>
            </a:pPr>
            <a:r>
              <a:rPr lang="en-US" dirty="0"/>
              <a:t>Mechanical Assets?</a:t>
            </a:r>
          </a:p>
          <a:p>
            <a:pPr lvl="1">
              <a:buClr>
                <a:schemeClr val="accent3"/>
              </a:buClr>
              <a:buSzPct val="50000"/>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Two Different Optimization Time-Scales</a:t>
            </a:r>
          </a:p>
          <a:p>
            <a:pPr lvl="1">
              <a:buClr>
                <a:schemeClr val="accent3"/>
              </a:buClr>
              <a:buSzPct val="50000"/>
              <a:buFont typeface="Wingdings" panose="05000000000000000000" pitchFamily="2" charset="2"/>
              <a:buChar char="Ø"/>
            </a:pPr>
            <a:r>
              <a:rPr lang="en-US" dirty="0"/>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dirty="0"/>
              <a:t>A fast time-scale for continuously monitoring DERs using SOCP.</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297708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dirty="0"/>
              <a:t>Two Different Optimization Time-Scales</a:t>
            </a:r>
          </a:p>
          <a:p>
            <a:pPr marL="0" indent="0">
              <a:buNone/>
            </a:pPr>
            <a:endParaRPr lang="en-US" dirty="0"/>
          </a:p>
          <a:p>
            <a:pPr lvl="1">
              <a:buClr>
                <a:schemeClr val="accent3"/>
              </a:buClr>
              <a:buSzPct val="50000"/>
              <a:buFont typeface="Wingdings" panose="05000000000000000000" pitchFamily="2" charset="2"/>
              <a:buChar char="Ø"/>
            </a:pPr>
            <a:r>
              <a:rPr lang="en-US" dirty="0"/>
              <a:t>Different Types of discrete and continuous operated devices. </a:t>
            </a:r>
          </a:p>
          <a:p>
            <a:pPr lvl="2">
              <a:buClr>
                <a:schemeClr val="accent3"/>
              </a:buClr>
              <a:buSzPct val="50000"/>
              <a:buFont typeface="Wingdings" panose="05000000000000000000" pitchFamily="2" charset="2"/>
              <a:buChar char="Ø"/>
            </a:pPr>
            <a:r>
              <a:rPr lang="en-US" dirty="0"/>
              <a:t>E.g. Capacitor/Reactor Banks, Line Regulators (On/Off), Load-Tap-Changing (LTC) Transformers</a:t>
            </a:r>
          </a:p>
          <a:p>
            <a:pPr lvl="2">
              <a:buClr>
                <a:schemeClr val="accent3"/>
              </a:buClr>
              <a:buSzPct val="50000"/>
              <a:buFont typeface="Wingdings" panose="05000000000000000000" pitchFamily="2" charset="2"/>
              <a:buChar char="Ø"/>
            </a:pPr>
            <a:r>
              <a:rPr lang="en-US" dirty="0"/>
              <a:t>Discrete states of these devices render the problem NP-hard. </a:t>
            </a:r>
            <a:r>
              <a:rPr lang="en-US" b="1" i="1" dirty="0"/>
              <a:t>(So, they were NOT NP-hard anyway?)</a:t>
            </a:r>
          </a:p>
          <a:p>
            <a:pPr lvl="2">
              <a:buClr>
                <a:schemeClr val="accent3"/>
              </a:buClr>
              <a:buSzPct val="50000"/>
              <a:buFont typeface="Wingdings" panose="05000000000000000000" pitchFamily="2" charset="2"/>
              <a:buChar char="Ø"/>
            </a:pPr>
            <a:r>
              <a:rPr lang="en-US" dirty="0"/>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This necessitates the use of separate optimization loops to coordinate them.</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Mechanical assets also have operational constraints on tap changes per hour to limit wear and tear, which necessitates separation.</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7874268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dirty="0"/>
              <a:t>Novel hierarchical OPF scheme for separation of the slow-mechanical (discrete control scheme) and fast power-electronic (continuous control scheme) on two different time-scales.</a:t>
            </a:r>
          </a:p>
          <a:p>
            <a:pPr marL="0" indent="0">
              <a:buNone/>
            </a:pPr>
            <a:endParaRPr lang="en-US" dirty="0"/>
          </a:p>
          <a:p>
            <a:pPr marL="0" indent="0">
              <a:buNone/>
            </a:pPr>
            <a:r>
              <a:rPr lang="en-US" dirty="0"/>
              <a:t>Service Transformer Layers (STL) elements dispatched optimally using Multi-Period three-phase SOCP convex relaxation techniques applied to radial distribution networks for fast corrective control.</a:t>
            </a:r>
          </a:p>
          <a:p>
            <a:pPr marL="0" indent="0">
              <a:buNone/>
            </a:pPr>
            <a:endParaRPr lang="en-US" dirty="0"/>
          </a:p>
          <a:p>
            <a:pPr marL="0" indent="0">
              <a:buNone/>
            </a:pPr>
            <a:r>
              <a:rPr lang="en-US" dirty="0"/>
              <a:t>Simultaneous charging and discharging of batteries in a convex model of 3-phase system is also analyzed and conditions are provided under which this can be avoided.	 </a:t>
            </a:r>
          </a:p>
          <a:p>
            <a:pPr lvl="1"/>
            <a:endParaRPr lang="en-US" dirty="0"/>
          </a:p>
        </p:txBody>
      </p:sp>
    </p:spTree>
    <p:extLst>
      <p:ext uri="{BB962C8B-B14F-4D97-AF65-F5344CB8AC3E}">
        <p14:creationId xmlns:p14="http://schemas.microsoft.com/office/powerpoint/2010/main" val="868431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dirty="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dirty="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Want to minimize number of changes in mechanical discrete control components to reduce wear and tear.</a:t>
                </a:r>
              </a:p>
              <a:p>
                <a:pPr marL="182880" lvl="1" indent="0">
                  <a:buNone/>
                </a:pPr>
                <a:endParaRPr lang="en-US" dirty="0"/>
              </a:p>
              <a:p>
                <a:pPr marL="182880" lvl="1" indent="0">
                  <a:buNone/>
                </a:pPr>
                <a:r>
                  <a:rPr lang="en-US" dirty="0"/>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dirty="0"/>
                  <a:t> from a nominal set-point using operation of these discrete assets.</a:t>
                </a:r>
              </a:p>
              <a:p>
                <a:pPr marL="182880" lvl="1" indent="0">
                  <a:buNone/>
                </a:pPr>
                <a:endParaRPr lang="en-US" dirty="0"/>
              </a:p>
              <a:p>
                <a:pPr marL="182880" lvl="1" indent="0">
                  <a:buNone/>
                </a:pPr>
                <a:r>
                  <a:rPr lang="en-US" dirty="0"/>
                  <a:t>The outer loop also schedules active power exchanges of the STL elements, considering the variability of solar PV generation and forecast energy demands.</a:t>
                </a:r>
              </a:p>
              <a:p>
                <a:pPr marL="182880" lvl="1" indent="0">
                  <a:buNone/>
                </a:pPr>
                <a:endParaRPr lang="en-US" dirty="0"/>
              </a:p>
              <a:p>
                <a:pPr marL="182880" lvl="1" indent="0">
                  <a:buNone/>
                </a:pPr>
                <a:r>
                  <a:rPr lang="en-US" dirty="0"/>
                  <a:t>Reactive Power Control of STL elements reserved for corrective control, in the </a:t>
                </a:r>
                <a:r>
                  <a:rPr lang="en-US" i="1" dirty="0"/>
                  <a:t>Inner Loop.</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Since discrete decision variables only take integer values, the</a:t>
            </a:r>
            <a:r>
              <a:rPr lang="en-US" i="1" dirty="0"/>
              <a:t> outer loop </a:t>
            </a:r>
            <a:r>
              <a:rPr lang="en-US" dirty="0"/>
              <a:t>problem becomes a mixed-integer problem, which is NP-hard.</a:t>
            </a:r>
          </a:p>
          <a:p>
            <a:pPr marL="182880" lvl="1" indent="0">
              <a:buNone/>
            </a:pPr>
            <a:endParaRPr lang="en-US" dirty="0"/>
          </a:p>
          <a:p>
            <a:pPr marL="182880" lvl="1" indent="0">
              <a:buNone/>
            </a:pPr>
            <a:r>
              <a:rPr lang="en-US" dirty="0"/>
              <a:t>Branch and bound techniques can be effective on MIPs if their continuous versions are convex.</a:t>
            </a:r>
          </a:p>
          <a:p>
            <a:pPr marL="182880" lvl="1" indent="0">
              <a:buNone/>
            </a:pPr>
            <a:endParaRPr lang="en-US" dirty="0"/>
          </a:p>
          <a:p>
            <a:pPr marL="182880" lvl="1" indent="0">
              <a:buNone/>
            </a:pPr>
            <a:r>
              <a:rPr lang="en-US" dirty="0"/>
              <a:t>In order to reduce the computational complexity of the outer loop, a three-phase LINEARIZED model of the network is used.</a:t>
            </a:r>
          </a:p>
          <a:p>
            <a:pPr marL="182880" lvl="1" indent="0">
              <a:buNone/>
            </a:pPr>
            <a:r>
              <a:rPr lang="en-US" dirty="0"/>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dirty="0"/>
                  <a:t>STL Architecture</a:t>
                </a:r>
              </a:p>
              <a:p>
                <a:pPr lvl="2">
                  <a:buFontTx/>
                  <a:buChar char="‪"/>
                </a:pPr>
                <a:r>
                  <a:rPr lang="en-US" dirty="0"/>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a:t>
                </a:r>
              </a:p>
              <a:p>
                <a:pPr lvl="2">
                  <a:buFontTx/>
                  <a:buChar char="‪"/>
                </a:pPr>
                <a:r>
                  <a:rPr lang="en-US" dirty="0"/>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dirty="0"/>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dirty="0"/>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dirty="0"/>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dirty="0"/>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dirty="0"/>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dirty="0">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dirty="0">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dirty="0">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dirty="0"/>
                  <a:t> in the network.</a:t>
                </a:r>
              </a:p>
              <a:p>
                <a:pPr lvl="2">
                  <a:buFont typeface="Corbel" panose="020B0503020204020204" pitchFamily="34" charset="0"/>
                  <a:buChar char=" "/>
                </a:pPr>
                <a:r>
                  <a:rPr lang="en-US" dirty="0"/>
                  <a:t>while keeping track of a power reference signal from the transmission level.</a:t>
                </a:r>
              </a:p>
              <a:p>
                <a:pPr lvl="2">
                  <a:buFont typeface="Corbel" panose="020B0503020204020204" pitchFamily="34" charset="0"/>
                  <a:buChar char=" "/>
                </a:pPr>
                <a:r>
                  <a:rPr lang="en-US" dirty="0"/>
                  <a:t>while keeping the system within operational bounds.</a:t>
                </a:r>
              </a:p>
              <a:p>
                <a:pPr lvl="2">
                  <a:buFont typeface="Corbel" panose="020B0503020204020204" pitchFamily="34" charset="0"/>
                  <a:buChar char=" "/>
                </a:pPr>
                <a:endParaRPr lang="en-US" dirty="0"/>
              </a:p>
              <a:p>
                <a:pPr lvl="1">
                  <a:buFont typeface="Corbel" panose="020B0503020204020204" pitchFamily="34" charset="0"/>
                  <a:buChar char=" "/>
                </a:pPr>
                <a:r>
                  <a:rPr lang="en-US" dirty="0"/>
                  <a:t>This program optimizes the STL elements over the fast time-scale.</a:t>
                </a:r>
              </a:p>
              <a:p>
                <a:pPr lvl="1">
                  <a:buFont typeface="Corbel" panose="020B0503020204020204" pitchFamily="34" charset="0"/>
                  <a:buChar char=" "/>
                </a:pPr>
                <a:endParaRPr lang="en-US" dirty="0"/>
              </a:p>
              <a:p>
                <a:pPr lvl="1">
                  <a:buFont typeface="Corbel" panose="020B0503020204020204" pitchFamily="34" charset="0"/>
                  <a:buChar char=" "/>
                </a:pPr>
                <a:r>
                  <a:rPr lang="en-US" dirty="0"/>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dirty="0"/>
                  <a:t> minute).</a:t>
                </a:r>
              </a:p>
              <a:p>
                <a:pPr lvl="1">
                  <a:buFont typeface="Corbel" panose="020B0503020204020204" pitchFamily="34" charset="0"/>
                  <a:buChar char=" "/>
                </a:pPr>
                <a:endParaRPr lang="en-US" dirty="0"/>
              </a:p>
              <a:p>
                <a:pPr lvl="1">
                  <a:buFont typeface="Corbel" panose="020B0503020204020204" pitchFamily="34" charset="0"/>
                  <a:buChar char=" "/>
                </a:pPr>
                <a:r>
                  <a:rPr lang="en-US" dirty="0"/>
                  <a:t>Three-phase SOCP used to solve the optimization problem.</a:t>
                </a:r>
              </a:p>
              <a:p>
                <a:pPr lvl="2">
                  <a:buFont typeface="Corbel" panose="020B0503020204020204" pitchFamily="34" charset="0"/>
                  <a:buChar char=" "/>
                </a:pPr>
                <a:r>
                  <a:rPr lang="en-US" dirty="0"/>
                  <a:t>A Branch Flow Model (BFM) is used to represent the power </a:t>
                </a:r>
                <a:r>
                  <a:rPr lang="en-US"/>
                  <a:t>flow equations.</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The </a:t>
            </a:r>
            <a:r>
              <a:rPr lang="en-US" i="1" dirty="0"/>
              <a:t>Inner Loop </a:t>
            </a:r>
            <a:r>
              <a:rPr lang="en-US" dirty="0"/>
              <a:t>optimization problem can thus be formulated as:</a:t>
            </a:r>
          </a:p>
          <a:p>
            <a:pPr marL="182880" lvl="1" indent="0">
              <a:buNone/>
            </a:pPr>
            <a:r>
              <a:rPr lang="en-US" dirty="0"/>
              <a:t>&lt;INSERT formulae (26) to (36)&gt; </a:t>
            </a:r>
          </a:p>
          <a:p>
            <a:pPr lvl="2">
              <a:buFont typeface="Wingdings" panose="05000000000000000000" pitchFamily="2" charset="2"/>
              <a:buChar char="ü"/>
            </a:pPr>
            <a:r>
              <a:rPr lang="en-US" i="1" dirty="0"/>
              <a:t>Inner Loop </a:t>
            </a:r>
            <a:r>
              <a:rPr lang="en-US" dirty="0"/>
              <a:t>Objective function</a:t>
            </a:r>
          </a:p>
          <a:p>
            <a:pPr lvl="2">
              <a:buFont typeface="Wingdings" panose="05000000000000000000" pitchFamily="2" charset="2"/>
              <a:buChar char="ü"/>
            </a:pPr>
            <a:r>
              <a:rPr lang="en-US" dirty="0"/>
              <a:t>Power Balance Equation (BFM)</a:t>
            </a:r>
          </a:p>
          <a:p>
            <a:pPr lvl="2">
              <a:buFont typeface="Wingdings" panose="05000000000000000000" pitchFamily="2" charset="2"/>
              <a:buChar char="ü"/>
            </a:pPr>
            <a:r>
              <a:rPr lang="en-US" dirty="0"/>
              <a:t>Power Flow Equations (BFM)</a:t>
            </a:r>
          </a:p>
          <a:p>
            <a:pPr lvl="2">
              <a:buFont typeface="Wingdings" panose="05000000000000000000" pitchFamily="2" charset="2"/>
              <a:buChar char="ü"/>
            </a:pPr>
            <a:r>
              <a:rPr lang="en-US" dirty="0"/>
              <a:t>Line Power Flow Constraints</a:t>
            </a:r>
          </a:p>
          <a:p>
            <a:pPr lvl="3">
              <a:buFont typeface="Wingdings" panose="05000000000000000000" pitchFamily="2" charset="2"/>
              <a:buChar char="ü"/>
            </a:pPr>
            <a:r>
              <a:rPr lang="en-US" dirty="0"/>
              <a:t>Relation between BFM sub-matrices</a:t>
            </a:r>
          </a:p>
          <a:p>
            <a:pPr lvl="2">
              <a:buFont typeface="Wingdings" panose="05000000000000000000" pitchFamily="2" charset="2"/>
              <a:buChar char="ü"/>
            </a:pPr>
            <a:r>
              <a:rPr lang="en-US" dirty="0"/>
              <a:t>Voltage Constraint</a:t>
            </a:r>
          </a:p>
          <a:p>
            <a:pPr lvl="2">
              <a:buFont typeface="Wingdings" panose="05000000000000000000" pitchFamily="2" charset="2"/>
              <a:buChar char="ü"/>
            </a:pPr>
            <a:r>
              <a:rPr lang="en-US" dirty="0"/>
              <a:t>Solar PV Constraint</a:t>
            </a:r>
          </a:p>
          <a:p>
            <a:pPr lvl="2">
              <a:buFont typeface="Wingdings" panose="05000000000000000000" pitchFamily="2" charset="2"/>
              <a:buChar char="ü"/>
            </a:pPr>
            <a:r>
              <a:rPr lang="en-US" dirty="0"/>
              <a:t>Node Power Relations</a:t>
            </a:r>
          </a:p>
          <a:p>
            <a:pPr lvl="2">
              <a:buFont typeface="Wingdings" panose="05000000000000000000" pitchFamily="2" charset="2"/>
              <a:buChar char="ü"/>
            </a:pPr>
            <a:r>
              <a:rPr lang="en-US" dirty="0"/>
              <a:t>Battery State of Charge and Complementarity Constraints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615738" y="1003121"/>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dirty="0">
                    <a:solidFill>
                      <a:schemeClr val="bg1"/>
                    </a:solidFill>
                    <a:latin typeface="Cambria" panose="02040503050406030204" pitchFamily="18" charset="0"/>
                    <a:ea typeface="Cambria" panose="02040503050406030204" pitchFamily="18" charset="0"/>
                  </a:rPr>
                  <a:t> state/control variables.</a:t>
                </a:r>
              </a:p>
              <a:p>
                <a:pPr algn="ctr"/>
                <a:r>
                  <a:rPr lang="en-US" dirty="0">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615738" y="1003121"/>
                <a:ext cx="9273049" cy="5700843"/>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dirty="0"/>
                  <a:t>Complementarity: </a:t>
                </a:r>
                <a:r>
                  <a:rPr lang="en-US" dirty="0"/>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dirty="0"/>
              </a:p>
              <a:p>
                <a:pPr lvl="1">
                  <a:buFont typeface="Corbel" panose="020B0503020204020204" pitchFamily="34" charset="0"/>
                  <a:buChar char=" "/>
                </a:pPr>
                <a:r>
                  <a:rPr lang="en-US" b="1" dirty="0"/>
                  <a:t>Complementarity</a:t>
                </a:r>
                <a:r>
                  <a:rPr lang="en-US" dirty="0"/>
                  <a:t>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r>
                  <a:rPr lang="en-US" dirty="0"/>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Complementarity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endParaRPr lang="en-US" dirty="0"/>
              </a:p>
              <a:p>
                <a:pPr lvl="3">
                  <a:buFont typeface="Corbel" panose="020B0503020204020204" pitchFamily="34" charset="0"/>
                  <a:buChar char=" "/>
                </a:pPr>
                <a:r>
                  <a:rPr lang="en-US" b="1" dirty="0"/>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dirty="0"/>
              <a:t>Instead, their approach is to relax these constraints and analyze the conditions where the optimal solution still respects them.</a:t>
            </a:r>
          </a:p>
          <a:p>
            <a:pPr lvl="3">
              <a:buFont typeface="Corbel" panose="020B0503020204020204" pitchFamily="34" charset="0"/>
              <a:buChar char=" "/>
            </a:pPr>
            <a:endParaRPr lang="en-US" b="1" dirty="0"/>
          </a:p>
          <a:p>
            <a:pPr lvl="3">
              <a:buFont typeface="Corbel" panose="020B0503020204020204" pitchFamily="34" charset="0"/>
              <a:buChar char=" "/>
            </a:pPr>
            <a:r>
              <a:rPr lang="en-US" dirty="0"/>
              <a:t>In [23b], [24b], authors provide conditions under which complementarity is satisfied in the optimal solution for an economic dispatch problem.</a:t>
            </a:r>
          </a:p>
          <a:p>
            <a:pPr lvl="3">
              <a:buFont typeface="Corbel" panose="020B0503020204020204" pitchFamily="34" charset="0"/>
              <a:buChar char=" "/>
            </a:pPr>
            <a:endParaRPr lang="en-US" dirty="0"/>
          </a:p>
          <a:p>
            <a:pPr lvl="4">
              <a:buFont typeface="Corbel" panose="020B0503020204020204" pitchFamily="34" charset="0"/>
              <a:buChar char=" "/>
            </a:pPr>
            <a:r>
              <a:rPr lang="en-US" dirty="0"/>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dirty="0"/>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dirty="0"/>
              <a:t>Additional ‘loss functions’ for 1. Penalizing SCD and 2. Respecting Battery SOC Limits.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dirty="0"/>
              <a:t>IEEE 13 </a:t>
            </a:r>
          </a:p>
          <a:p>
            <a:pPr>
              <a:buFont typeface="Corbel" panose="020B0503020204020204" pitchFamily="34" charset="0"/>
              <a:buChar char=" "/>
            </a:pPr>
            <a:r>
              <a:rPr lang="en-US" dirty="0"/>
              <a:t>Unbalanced</a:t>
            </a:r>
          </a:p>
          <a:p>
            <a:pPr>
              <a:buFont typeface="Corbel" panose="020B0503020204020204" pitchFamily="34" charset="0"/>
              <a:buChar char=" "/>
            </a:pPr>
            <a:r>
              <a:rPr lang="en-US" dirty="0"/>
              <a:t>has 1-phase, 2-phase, 3-phase lines</a:t>
            </a:r>
          </a:p>
          <a:p>
            <a:pPr>
              <a:buFont typeface="Corbel" panose="020B0503020204020204" pitchFamily="34" charset="0"/>
              <a:buChar char=" "/>
            </a:pPr>
            <a:r>
              <a:rPr lang="en-US" dirty="0"/>
              <a:t>A Three-phase OLTC transformer between 633 and 634</a:t>
            </a:r>
          </a:p>
          <a:p>
            <a:pPr>
              <a:buFont typeface="Corbel" panose="020B0503020204020204" pitchFamily="34" charset="0"/>
              <a:buChar char=" "/>
            </a:pPr>
            <a:r>
              <a:rPr lang="en-US" dirty="0"/>
              <a:t>Capacitor Banks placed at 675 and 611</a:t>
            </a:r>
          </a:p>
          <a:p>
            <a:pPr>
              <a:buFont typeface="Corbel" panose="020B0503020204020204" pitchFamily="34" charset="0"/>
              <a:buChar char=" "/>
            </a:pPr>
            <a:r>
              <a:rPr lang="en-US" dirty="0"/>
              <a:t>STL elements added at nodes 632, 675, 680, 684</a:t>
            </a:r>
          </a:p>
          <a:p>
            <a:pPr lvl="1">
              <a:buFont typeface="Corbel" panose="020B0503020204020204" pitchFamily="34" charset="0"/>
              <a:buChar char=" "/>
            </a:pPr>
            <a:r>
              <a:rPr lang="en-US" dirty="0">
                <a:solidFill>
                  <a:schemeClr val="bg1"/>
                </a:solidFill>
              </a:rPr>
              <a:t>These STL elements each have:</a:t>
            </a:r>
          </a:p>
          <a:p>
            <a:pPr lvl="2">
              <a:buFont typeface="Corbel" panose="020B0503020204020204" pitchFamily="34" charset="0"/>
              <a:buChar char=" "/>
            </a:pPr>
            <a:r>
              <a:rPr lang="en-US" dirty="0">
                <a:solidFill>
                  <a:schemeClr val="bg1"/>
                </a:solidFill>
              </a:rPr>
              <a:t>Solar PV generation</a:t>
            </a:r>
          </a:p>
          <a:p>
            <a:pPr lvl="2">
              <a:buFont typeface="Corbel" panose="020B0503020204020204" pitchFamily="34" charset="0"/>
              <a:buChar char=" "/>
            </a:pPr>
            <a:r>
              <a:rPr lang="en-US" dirty="0">
                <a:solidFill>
                  <a:schemeClr val="bg1"/>
                </a:solidFill>
              </a:rPr>
              <a:t>Battery capable of four-quadrant operation.</a:t>
            </a:r>
          </a:p>
          <a:p>
            <a:pPr marL="548640" lvl="3" indent="0">
              <a:buNone/>
            </a:pPr>
            <a:r>
              <a:rPr lang="en-US" dirty="0"/>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dirty="0">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Distribution System</a:t>
            </a:r>
          </a:p>
          <a:p>
            <a:pPr lvl="1">
              <a:buFont typeface="Wingdings" panose="05000000000000000000" pitchFamily="2" charset="2"/>
              <a:buChar char="Ø"/>
            </a:pPr>
            <a:r>
              <a:rPr lang="en-US" dirty="0"/>
              <a:t>Unbalanced</a:t>
            </a:r>
          </a:p>
          <a:p>
            <a:pPr lvl="1">
              <a:buFont typeface="Wingdings" panose="05000000000000000000" pitchFamily="2" charset="2"/>
              <a:buChar char="Ø"/>
            </a:pPr>
            <a:r>
              <a:rPr lang="en-US" dirty="0"/>
              <a:t>Inverter-Interfaced</a:t>
            </a:r>
          </a:p>
          <a:p>
            <a:pPr lvl="1">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Three-Phase Unbalanced</a:t>
            </a:r>
          </a:p>
          <a:p>
            <a:pPr lvl="1">
              <a:buFont typeface="Wingdings" panose="05000000000000000000" pitchFamily="2" charset="2"/>
              <a:buChar char="Ø"/>
            </a:pPr>
            <a:r>
              <a:rPr lang="en-US" dirty="0"/>
              <a:t>Non-Convex Loss-minimization problem</a:t>
            </a:r>
          </a:p>
          <a:p>
            <a:pPr lvl="1">
              <a:buFont typeface="Wingdings" panose="05000000000000000000" pitchFamily="2" charset="2"/>
              <a:buChar char="Ø"/>
            </a:pPr>
            <a:r>
              <a:rPr lang="en-US" dirty="0"/>
              <a:t>Formulated as a Convex Second Order Conic Program  (SOCP) for arriving at an initial solution for Non-Linear Program (NLP)</a:t>
            </a:r>
          </a:p>
          <a:p>
            <a:pPr lvl="1">
              <a:buFont typeface="Wingdings" panose="05000000000000000000" pitchFamily="2" charset="2"/>
              <a:buChar char="Ø"/>
            </a:pPr>
            <a:r>
              <a:rPr lang="en-US" dirty="0"/>
              <a:t>NLP run to ensure physically realizable solution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Conditions derived to ensure that batteries do NOT simultaneously charge and discharge. </a:t>
            </a:r>
            <a:r>
              <a:rPr lang="en-US" b="1" i="1" dirty="0">
                <a:solidFill>
                  <a:schemeClr val="accent1">
                    <a:lumMod val="40000"/>
                    <a:lumOff val="60000"/>
                  </a:schemeClr>
                </a:solidFill>
              </a:rPr>
              <a:t>(Is that a big problem?)</a:t>
            </a:r>
          </a:p>
          <a:p>
            <a:endParaRPr lang="en-US" dirty="0"/>
          </a:p>
          <a:p>
            <a:r>
              <a:rPr lang="en-US" dirty="0"/>
              <a:t>Tested with </a:t>
            </a:r>
            <a:r>
              <a:rPr lang="en-US" dirty="0" err="1"/>
              <a:t>GridLab</a:t>
            </a:r>
            <a:r>
              <a:rPr lang="en-US" dirty="0"/>
              <a:t>-D for IEEE 13 and IEEE 123.</a:t>
            </a:r>
          </a:p>
          <a:p>
            <a:pPr lvl="1">
              <a:buFont typeface="Wingdings" panose="05000000000000000000" pitchFamily="2" charset="2"/>
              <a:buChar char="Ø"/>
            </a:pPr>
            <a:r>
              <a:rPr lang="en-US" dirty="0"/>
              <a:t>AC feasibility of the solutions ensured</a:t>
            </a:r>
          </a:p>
          <a:p>
            <a:pPr lvl="1">
              <a:buFont typeface="Wingdings" panose="05000000000000000000" pitchFamily="2" charset="2"/>
              <a:buChar char="Ø"/>
            </a:pPr>
            <a:r>
              <a:rPr lang="en-US" dirty="0"/>
              <a:t>Near-optimal performance</a:t>
            </a:r>
          </a:p>
          <a:p>
            <a:pPr lvl="1">
              <a:buFont typeface="Wingdings" panose="05000000000000000000" pitchFamily="2" charset="2"/>
              <a:buChar char="Ø"/>
            </a:pPr>
            <a:r>
              <a:rPr lang="en-US" dirty="0"/>
              <a:t>Solution time &lt; 1 min.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dirty="0">
                <a:solidFill>
                  <a:schemeClr val="bg1"/>
                </a:solidFill>
              </a:rPr>
              <a:t>Start with removing some terms form the problem.</a:t>
            </a:r>
          </a:p>
          <a:p>
            <a:r>
              <a:rPr lang="en-US" dirty="0">
                <a:solidFill>
                  <a:schemeClr val="bg1"/>
                </a:solidFill>
              </a:rPr>
              <a:t>We hope to get good initialization values for the more complex problems.</a:t>
            </a:r>
            <a:endParaRPr lang="en-US" dirty="0"/>
          </a:p>
        </p:txBody>
      </p:sp>
    </p:spTree>
    <p:extLst>
      <p:ext uri="{BB962C8B-B14F-4D97-AF65-F5344CB8AC3E}">
        <p14:creationId xmlns:p14="http://schemas.microsoft.com/office/powerpoint/2010/main" val="28688699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dirty="0" err="1"/>
              <a:t>ConEd</a:t>
            </a:r>
            <a:r>
              <a:rPr lang="en-US" baseline="30000" dirty="0"/>
              <a:t>*</a:t>
            </a:r>
            <a:r>
              <a:rPr lang="en-US" dirty="0"/>
              <a:t> of NY moving towards Distributed System Platforms (DSPs)</a:t>
            </a:r>
          </a:p>
          <a:p>
            <a:endParaRPr lang="en-US" dirty="0"/>
          </a:p>
          <a:p>
            <a:r>
              <a:rPr lang="en-US" dirty="0"/>
              <a:t>These DSPs allow for DERs to be factored into Optimization schemes for Power Generation</a:t>
            </a:r>
          </a:p>
          <a:p>
            <a:endParaRPr lang="en-US" dirty="0"/>
          </a:p>
          <a:p>
            <a:r>
              <a:rPr lang="en-US" dirty="0"/>
              <a:t>DERs can be Optimized to function as Virtual Batteries (VBs)</a:t>
            </a:r>
          </a:p>
          <a:p>
            <a:pPr lvl="1">
              <a:buFont typeface="Wingdings" panose="05000000000000000000" pitchFamily="2" charset="2"/>
              <a:buChar char="Ø"/>
            </a:pPr>
            <a:r>
              <a:rPr lang="en-US" dirty="0"/>
              <a:t>provide energy services at different </a:t>
            </a:r>
            <a:r>
              <a:rPr lang="en-US" dirty="0" err="1"/>
              <a:t>spatio</a:t>
            </a:r>
            <a:r>
              <a:rPr lang="en-US" dirty="0"/>
              <a:t>-temporal scales.</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 Consolidated Edison, electric utility in NY and NOT </a:t>
            </a:r>
            <a:r>
              <a:rPr lang="en-US" dirty="0" err="1">
                <a:solidFill>
                  <a:schemeClr val="bg1"/>
                </a:solidFill>
              </a:rPr>
              <a:t>ComEd</a:t>
            </a:r>
            <a:r>
              <a:rPr lang="en-US" dirty="0">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Traditionally, </a:t>
            </a:r>
            <a:r>
              <a:rPr lang="en-US" i="1" dirty="0" err="1"/>
              <a:t>DistFlow</a:t>
            </a:r>
            <a:r>
              <a:rPr lang="en-US" i="1" dirty="0"/>
              <a:t> </a:t>
            </a:r>
            <a:r>
              <a:rPr lang="en-US" dirty="0"/>
              <a:t>algorithms based on the Branch Flow Model (BFM), which are an exact non-linear formulation of the distribution power flow equations, only work on balanced single-phase equivalent networks.</a:t>
            </a:r>
          </a:p>
          <a:p>
            <a:pPr lvl="1"/>
            <a:endParaRPr lang="en-US" dirty="0"/>
          </a:p>
          <a:p>
            <a:pPr lvl="1"/>
            <a:r>
              <a:rPr lang="en-US" dirty="0"/>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In </a:t>
            </a:r>
            <a:r>
              <a:rPr lang="en-US"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dirty="0"/>
              <a:t>by the same authors, they have developed a three-phase convex SOCP relaxation of the multi-period OPF problem, and provided sufficient conditions which ensure the avoidance of simultaneous charging and discharging.</a:t>
            </a:r>
          </a:p>
          <a:p>
            <a:pPr lvl="1"/>
            <a:endParaRPr lang="en-US" dirty="0"/>
          </a:p>
          <a:p>
            <a:pPr lvl="1"/>
            <a:r>
              <a:rPr lang="en-US" dirty="0"/>
              <a:t>In this paper, they extend the work by developing a Multi-Period SOCP-NLP algorithm that provides a </a:t>
            </a:r>
            <a:r>
              <a:rPr lang="en-US" i="1" dirty="0"/>
              <a:t>near </a:t>
            </a:r>
            <a:r>
              <a:rPr lang="en-US" dirty="0"/>
              <a:t>optimal and guaranteed feasible solution.</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The optimized solutions from the relaxed SOCP model, are used to initialize a Non-Linear Program (NLP) of the actual AC Power Flow, to obtain a physically realizable solution.</a:t>
            </a:r>
          </a:p>
          <a:p>
            <a:pPr lvl="1"/>
            <a:endParaRPr lang="en-US" dirty="0"/>
          </a:p>
          <a:p>
            <a:pPr lvl="1"/>
            <a:r>
              <a:rPr lang="en-US" dirty="0"/>
              <a:t>Real-Power Solutions that form the energy trajectory and are obtained from the SOCP, are fixed in the NLP, </a:t>
            </a:r>
            <a:r>
              <a:rPr lang="en-US" dirty="0">
                <a:solidFill>
                  <a:schemeClr val="accent1">
                    <a:lumMod val="40000"/>
                    <a:lumOff val="60000"/>
                  </a:schemeClr>
                </a:solidFill>
              </a:rPr>
              <a:t>leading to a decoupling of the different time-steps</a:t>
            </a:r>
            <a:r>
              <a:rPr lang="en-US" dirty="0"/>
              <a:t>. </a:t>
            </a:r>
            <a:r>
              <a:rPr lang="en-US" b="1" i="1" dirty="0"/>
              <a:t>(What? How?)</a:t>
            </a:r>
          </a:p>
          <a:p>
            <a:pPr lvl="1"/>
            <a:endParaRPr lang="en-US" dirty="0"/>
          </a:p>
          <a:p>
            <a:pPr lvl="1"/>
            <a:r>
              <a:rPr lang="en-US" dirty="0">
                <a:solidFill>
                  <a:schemeClr val="accent1">
                    <a:lumMod val="40000"/>
                    <a:lumOff val="60000"/>
                  </a:schemeClr>
                </a:solidFill>
              </a:rPr>
              <a:t>As a result, the NLP solves for each time-step separately (possibly in-parallel), leading to a scalable framework. </a:t>
            </a:r>
            <a:r>
              <a:rPr lang="en-US" b="1" i="1" dirty="0"/>
              <a:t>(What?)</a:t>
            </a:r>
          </a:p>
          <a:p>
            <a:pPr lvl="1"/>
            <a:endParaRPr lang="en-US" b="1" i="1" dirty="0"/>
          </a:p>
          <a:p>
            <a:pPr lvl="1"/>
            <a:r>
              <a:rPr lang="en-US" dirty="0"/>
              <a:t>Validation is performed using </a:t>
            </a:r>
            <a:r>
              <a:rPr lang="en-US" dirty="0" err="1"/>
              <a:t>GridLab</a:t>
            </a:r>
            <a:r>
              <a:rPr lang="en-US" dirty="0"/>
              <a:t>-D.</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IEEE </a:t>
                </a:r>
                <a14:m>
                  <m:oMath xmlns:m="http://schemas.openxmlformats.org/officeDocument/2006/math">
                    <m:r>
                      <a:rPr lang="en-US" i="1" dirty="0" smtClean="0">
                        <a:latin typeface="Cambria Math" panose="02040503050406030204" pitchFamily="18" charset="0"/>
                      </a:rPr>
                      <m:t>123</m:t>
                    </m:r>
                  </m:oMath>
                </a14:m>
                <a:r>
                  <a:rPr lang="en-US" dirty="0"/>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dirty="0"/>
              </a:p>
              <a:p>
                <a:pPr lvl="1"/>
                <a:endParaRPr lang="en-US" dirty="0"/>
              </a:p>
              <a:p>
                <a:pPr lvl="1"/>
                <a:r>
                  <a:rPr lang="en-US" dirty="0"/>
                  <a:t>Algorithm implemented in </a:t>
                </a:r>
                <a:r>
                  <a:rPr lang="en-US" i="1" dirty="0"/>
                  <a:t>Receding-Horizon </a:t>
                </a:r>
                <a:r>
                  <a:rPr lang="en-US" dirty="0"/>
                  <a:t>fashion.</a:t>
                </a:r>
              </a:p>
              <a:p>
                <a:pPr lvl="1"/>
                <a:endParaRPr lang="en-US" dirty="0"/>
              </a:p>
              <a:p>
                <a:pPr lvl="1"/>
                <a:r>
                  <a:rPr lang="en-US" i="1" dirty="0"/>
                  <a:t>Receding-Horizon </a:t>
                </a:r>
                <a:r>
                  <a:rPr lang="en-US" dirty="0"/>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dirty="0"/>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dirty="0"/>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dirty="0"/>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 predictions for the next </a:t>
                </a:r>
                <a14:m>
                  <m:oMath xmlns:m="http://schemas.openxmlformats.org/officeDocument/2006/math">
                    <m:r>
                      <a:rPr lang="en-US" b="0" i="1" smtClean="0">
                        <a:latin typeface="Cambria Math" panose="02040503050406030204" pitchFamily="18" charset="0"/>
                      </a:rPr>
                      <m:t>𝑇</m:t>
                    </m:r>
                  </m:oMath>
                </a14:m>
                <a:r>
                  <a:rPr lang="en-US" dirty="0"/>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dirty="0"/>
                  <a:t> are once again made.</a:t>
                </a:r>
              </a:p>
              <a:p>
                <a:pPr lvl="1"/>
                <a:r>
                  <a:rPr lang="en-US" dirty="0"/>
                  <a:t>The cycle goes on.</a:t>
                </a:r>
              </a:p>
              <a:p>
                <a:pPr lvl="1"/>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US">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Coupling of SOCP with NLP by fixing real power solutions from SOCP and hence decoupling the NLP to obtain a feasible solution. </a:t>
            </a:r>
            <a:r>
              <a:rPr lang="en-US" b="1" i="1" dirty="0">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Available reactive power variation range for NLP across multiple time-steps based on the active power trajectory provided by the SOCP.</a:t>
            </a:r>
            <a:endParaRPr lang="en-US" b="1" i="1" dirty="0">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dirty="0"/>
                  <a:t> nodes</a:t>
                </a:r>
              </a:p>
              <a:p>
                <a:pPr lvl="2"/>
                <a:r>
                  <a:rPr lang="en-US" dirty="0"/>
                  <a:t>They can supply active and reactive power through four quadrant operation.</a:t>
                </a:r>
              </a:p>
              <a:p>
                <a:pPr lvl="2"/>
                <a:r>
                  <a:rPr lang="en-US" dirty="0"/>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dirty="0"/>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dirty="0"/>
              </a:p>
              <a:p>
                <a:pPr lvl="2"/>
                <a:r>
                  <a:rPr lang="en-US" dirty="0"/>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dirty="0"/>
              </a:p>
              <a:p>
                <a:pPr lvl="1"/>
                <a:endParaRPr lang="en-US" dirty="0"/>
              </a:p>
              <a:p>
                <a:pPr lvl="1"/>
                <a:r>
                  <a:rPr lang="en-US" dirty="0"/>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dirty="0"/>
              </a:p>
              <a:p>
                <a:pPr lvl="2"/>
                <a:r>
                  <a:rPr lang="en-US" dirty="0"/>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dirty="0"/>
                  <a:t> time-steps, for the dispatch of controllable assets of the network to </a:t>
                </a:r>
                <a:r>
                  <a:rPr lang="en-US" b="1" dirty="0"/>
                  <a:t>minimize network losses.</a:t>
                </a:r>
              </a:p>
              <a:p>
                <a:pPr lvl="1"/>
                <a:endParaRPr lang="en-US" b="1" dirty="0"/>
              </a:p>
              <a:p>
                <a:pPr lvl="1"/>
                <a:r>
                  <a:rPr lang="en-US" dirty="0"/>
                  <a:t>Set-points provided by the solutions of the SOCP are used to initialize an NLP to provide a feasible solution.</a:t>
                </a:r>
              </a:p>
              <a:p>
                <a:pPr lvl="2"/>
                <a:r>
                  <a:rPr lang="en-US" dirty="0"/>
                  <a:t>SOCP modeled in </a:t>
                </a:r>
                <a:r>
                  <a:rPr lang="en-US" dirty="0" err="1">
                    <a:solidFill>
                      <a:srgbClr val="C2A1D3"/>
                    </a:solidFill>
                  </a:rPr>
                  <a:t>JuMP</a:t>
                </a:r>
                <a:r>
                  <a:rPr lang="en-US" dirty="0"/>
                  <a:t>, with </a:t>
                </a:r>
                <a:r>
                  <a:rPr lang="en-US" dirty="0">
                    <a:solidFill>
                      <a:srgbClr val="C2A1D3"/>
                    </a:solidFill>
                  </a:rPr>
                  <a:t>Julia</a:t>
                </a:r>
                <a:r>
                  <a:rPr lang="en-US" dirty="0"/>
                  <a:t> and solved using GUROBI.</a:t>
                </a:r>
              </a:p>
              <a:p>
                <a:pPr lvl="3"/>
                <a:r>
                  <a:rPr lang="en-US" dirty="0"/>
                  <a:t>Multi-period SOCP has</a:t>
                </a:r>
              </a:p>
              <a:p>
                <a:pPr lvl="4"/>
                <a14:m>
                  <m:oMath xmlns:m="http://schemas.openxmlformats.org/officeDocument/2006/math">
                    <m:r>
                      <a:rPr lang="en-US" i="1" dirty="0" smtClean="0">
                        <a:latin typeface="Cambria Math" panose="02040503050406030204" pitchFamily="18" charset="0"/>
                      </a:rPr>
                      <m:t>108</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dirty="0">
                    <a:latin typeface="+mj-lt"/>
                  </a:rPr>
                  <a:t>k</a:t>
                </a:r>
                <a:r>
                  <a:rPr lang="en-US" dirty="0"/>
                  <a:t> linear constraints</a:t>
                </a:r>
              </a:p>
              <a:p>
                <a:pPr lvl="4"/>
                <a14:m>
                  <m:oMath xmlns:m="http://schemas.openxmlformats.org/officeDocument/2006/math">
                    <m:r>
                      <a:rPr lang="en-US" i="1" dirty="0" smtClean="0">
                        <a:latin typeface="Cambria Math" panose="02040503050406030204" pitchFamily="18" charset="0"/>
                      </a:rPr>
                      <m:t>81</m:t>
                    </m:r>
                  </m:oMath>
                </a14:m>
                <a:r>
                  <a:rPr lang="en-US" i="0" dirty="0">
                    <a:latin typeface="+mj-lt"/>
                  </a:rPr>
                  <a:t>k</a:t>
                </a:r>
                <a:r>
                  <a:rPr lang="en-US" dirty="0"/>
                  <a:t> SOC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2"/>
                <a:r>
                  <a:rPr lang="en-US" dirty="0"/>
                  <a:t>NLP also modeled in </a:t>
                </a:r>
                <a:r>
                  <a:rPr lang="en-US" dirty="0" err="1">
                    <a:solidFill>
                      <a:srgbClr val="C2A1D3"/>
                    </a:solidFill>
                  </a:rPr>
                  <a:t>JuMP</a:t>
                </a:r>
                <a:r>
                  <a:rPr lang="en-US" dirty="0"/>
                  <a:t>, but solved using IPOPT </a:t>
                </a:r>
                <a:r>
                  <a:rPr lang="en-US" dirty="0">
                    <a:hlinkClick r:id="rId3" action="ppaction://hlinksldjump"/>
                  </a:rPr>
                  <a:t>[36] </a:t>
                </a:r>
                <a:r>
                  <a:rPr lang="en-US" dirty="0"/>
                  <a:t>using the HSL_MA86 solver </a:t>
                </a:r>
                <a:r>
                  <a:rPr lang="en-US" dirty="0">
                    <a:hlinkClick r:id="rId3" action="ppaction://hlinksldjump"/>
                  </a:rPr>
                  <a:t>[37]</a:t>
                </a:r>
                <a:endParaRPr lang="en-US" dirty="0"/>
              </a:p>
              <a:p>
                <a:pPr lvl="3"/>
                <a:r>
                  <a:rPr lang="en-US" dirty="0"/>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a:t>
                </a:r>
              </a:p>
              <a:p>
                <a:pPr lvl="4"/>
                <a14:m>
                  <m:oMath xmlns:m="http://schemas.openxmlformats.org/officeDocument/2006/math">
                    <m:r>
                      <a:rPr lang="en-US" b="0" i="1" dirty="0" smtClean="0">
                        <a:latin typeface="Cambria Math" panose="02040503050406030204" pitchFamily="18" charset="0"/>
                      </a:rPr>
                      <m:t>1.6</m:t>
                    </m:r>
                  </m:oMath>
                </a14:m>
                <a:r>
                  <a:rPr lang="en-US" i="0" dirty="0">
                    <a:latin typeface="+mj-lt"/>
                  </a:rPr>
                  <a:t>k</a:t>
                </a:r>
                <a:r>
                  <a:rPr lang="en-US" dirty="0"/>
                  <a:t> linear constraints</a:t>
                </a:r>
              </a:p>
              <a:p>
                <a:pPr lvl="4"/>
                <a14:m>
                  <m:oMath xmlns:m="http://schemas.openxmlformats.org/officeDocument/2006/math">
                    <m:r>
                      <a:rPr lang="en-US" b="0" i="1" dirty="0" smtClean="0">
                        <a:latin typeface="Cambria Math" panose="02040503050406030204" pitchFamily="18" charset="0"/>
                      </a:rPr>
                      <m:t>0.7</m:t>
                    </m:r>
                  </m:oMath>
                </a14:m>
                <a:r>
                  <a:rPr lang="en-US" i="0" dirty="0">
                    <a:latin typeface="+mj-lt"/>
                  </a:rPr>
                  <a:t>k</a:t>
                </a:r>
                <a:r>
                  <a:rPr lang="en-US" dirty="0"/>
                  <a:t> SOC constraints</a:t>
                </a:r>
              </a:p>
              <a:p>
                <a:pPr lvl="4"/>
                <a14:m>
                  <m:oMath xmlns:m="http://schemas.openxmlformats.org/officeDocument/2006/math">
                    <m:r>
                      <a:rPr lang="en-US" b="0" i="1" smtClean="0">
                        <a:latin typeface="Cambria Math" panose="02040503050406030204" pitchFamily="18" charset="0"/>
                      </a:rPr>
                      <m:t>2</m:t>
                    </m:r>
                  </m:oMath>
                </a14:m>
                <a:r>
                  <a:rPr lang="en-US" dirty="0"/>
                  <a:t>k non-linear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microsoft.com/office/2006/documentManagement/types"/>
    <ds:schemaRef ds:uri="http://www.w3.org/XML/1998/namespace"/>
    <ds:schemaRef ds:uri="http://purl.org/dc/terms/"/>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40f16175-07f6-4179-a7d3-44240c48c007"/>
    <ds:schemaRef ds:uri="07b86a79-a0e0-4fae-97d8-d960552457a2"/>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86a79-a0e0-4fae-97d8-d960552457a2"/>
    <ds:schemaRef ds:uri="40f16175-07f6-4179-a7d3-44240c48c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3762</TotalTime>
  <Words>7148</Words>
  <Application>Microsoft Office PowerPoint</Application>
  <PresentationFormat>Widescreen</PresentationFormat>
  <Paragraphs>721</Paragraphs>
  <Slides>106</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106</vt:i4>
      </vt:variant>
    </vt:vector>
  </HeadingPairs>
  <TitlesOfParts>
    <vt:vector size="116" baseType="lpstr">
      <vt:lpstr>Arial</vt:lpstr>
      <vt:lpstr>Biome</vt:lpstr>
      <vt:lpstr>Calibri</vt:lpstr>
      <vt:lpstr>Cambria</vt:lpstr>
      <vt:lpstr>Cambria Math</vt:lpstr>
      <vt:lpstr>Century</vt:lpstr>
      <vt:lpstr>Corbel</vt:lpstr>
      <vt:lpstr>Times New Roman</vt:lpstr>
      <vt:lpstr>Wingdings</vt:lpstr>
      <vt:lpstr>Office Theme</vt:lpstr>
      <vt:lpstr>Multi-Period Optimization for Power Distribution Systems with Battery Storage</vt:lpstr>
      <vt:lpstr>Multi-Period D-OPF simulation of a grid with DERs and Battery Storage</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A metric for quantifying effect of storage and DER power on the grid.</vt:lpstr>
      <vt:lpstr>Results: Real Power Losses</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377</cp:revision>
  <cp:lastPrinted>2021-09-10T16:26:58Z</cp:lastPrinted>
  <dcterms:created xsi:type="dcterms:W3CDTF">2021-07-01T22:58:28Z</dcterms:created>
  <dcterms:modified xsi:type="dcterms:W3CDTF">2023-08-09T05:56:56Z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